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tr-TR"/>
              <a:t>PSİKOLOJİK DANIŞMAN NURULLAH ÇETİNBAŞ</a:t>
            </a: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AA293F-31AC-48DD-A62E-ED3E7E5AA1E1}" type="datetimeFigureOut">
              <a:rPr lang="tr-TR" smtClean="0"/>
              <a:t>28.12.2021</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896168-D7ED-4C7E-8891-33EEE022FA7F}" type="slidenum">
              <a:rPr lang="tr-TR" smtClean="0"/>
              <a:t>‹#›</a:t>
            </a:fld>
            <a:endParaRPr lang="tr-TR"/>
          </a:p>
        </p:txBody>
      </p:sp>
    </p:spTree>
    <p:extLst>
      <p:ext uri="{BB962C8B-B14F-4D97-AF65-F5344CB8AC3E}">
        <p14:creationId xmlns:p14="http://schemas.microsoft.com/office/powerpoint/2010/main" val="355401076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tr-TR"/>
              <a:t>PSİKOLOJİK DANIŞMAN NURULLAH ÇETİNBAŞ</a:t>
            </a: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A2BFA5-3DB2-4180-B746-F914630CD623}" type="datetimeFigureOut">
              <a:rPr lang="tr-TR" smtClean="0"/>
              <a:t>28.12.2021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50E80B-08AD-49A3-897E-C42B3897CAB5}" type="slidenum">
              <a:rPr lang="tr-TR" smtClean="0"/>
              <a:t>‹#›</a:t>
            </a:fld>
            <a:endParaRPr lang="tr-TR"/>
          </a:p>
        </p:txBody>
      </p:sp>
    </p:spTree>
    <p:extLst>
      <p:ext uri="{BB962C8B-B14F-4D97-AF65-F5344CB8AC3E}">
        <p14:creationId xmlns:p14="http://schemas.microsoft.com/office/powerpoint/2010/main" val="305972784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350E80B-08AD-49A3-897E-C42B3897CAB5}" type="slidenum">
              <a:rPr lang="tr-TR" smtClean="0"/>
              <a:t>39</a:t>
            </a:fld>
            <a:endParaRPr lang="tr-TR"/>
          </a:p>
        </p:txBody>
      </p:sp>
      <p:sp>
        <p:nvSpPr>
          <p:cNvPr id="5" name="Üstbilgi Yer Tutucusu 4"/>
          <p:cNvSpPr>
            <a:spLocks noGrp="1"/>
          </p:cNvSpPr>
          <p:nvPr>
            <p:ph type="hdr" sz="quarter" idx="11"/>
          </p:nvPr>
        </p:nvSpPr>
        <p:spPr/>
        <p:txBody>
          <a:bodyPr/>
          <a:lstStyle/>
          <a:p>
            <a:r>
              <a:rPr lang="tr-TR"/>
              <a:t>PSİKOLOJİK DANIŞMAN NURULLAH ÇETİNBAŞ</a:t>
            </a:r>
          </a:p>
        </p:txBody>
      </p:sp>
    </p:spTree>
    <p:extLst>
      <p:ext uri="{BB962C8B-B14F-4D97-AF65-F5344CB8AC3E}">
        <p14:creationId xmlns:p14="http://schemas.microsoft.com/office/powerpoint/2010/main" val="515947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350E80B-08AD-49A3-897E-C42B3897CAB5}" type="slidenum">
              <a:rPr lang="tr-TR" smtClean="0"/>
              <a:t>40</a:t>
            </a:fld>
            <a:endParaRPr lang="tr-TR"/>
          </a:p>
        </p:txBody>
      </p:sp>
      <p:sp>
        <p:nvSpPr>
          <p:cNvPr id="5" name="Üstbilgi Yer Tutucusu 4"/>
          <p:cNvSpPr>
            <a:spLocks noGrp="1"/>
          </p:cNvSpPr>
          <p:nvPr>
            <p:ph type="hdr" sz="quarter" idx="11"/>
          </p:nvPr>
        </p:nvSpPr>
        <p:spPr/>
        <p:txBody>
          <a:bodyPr/>
          <a:lstStyle/>
          <a:p>
            <a:r>
              <a:rPr lang="tr-TR"/>
              <a:t>PSİKOLOJİK DANIŞMAN NURULLAH ÇETİNBAŞ</a:t>
            </a:r>
          </a:p>
        </p:txBody>
      </p:sp>
    </p:spTree>
    <p:extLst>
      <p:ext uri="{BB962C8B-B14F-4D97-AF65-F5344CB8AC3E}">
        <p14:creationId xmlns:p14="http://schemas.microsoft.com/office/powerpoint/2010/main" val="3325920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Date Placeholder 29"/>
          <p:cNvSpPr>
            <a:spLocks noGrp="1"/>
          </p:cNvSpPr>
          <p:nvPr>
            <p:ph type="dt" sz="half" idx="10"/>
          </p:nvPr>
        </p:nvSpPr>
        <p:spPr/>
        <p:txBody>
          <a:bodyPr/>
          <a:lstStyle/>
          <a:p>
            <a:fld id="{48D6D811-69E8-474A-863C-F5188CAC01D7}" type="datetime1">
              <a:rPr lang="tr-TR" smtClean="0"/>
              <a:t>28.12.2021</a:t>
            </a:fld>
            <a:endParaRPr lang="tr-TR"/>
          </a:p>
        </p:txBody>
      </p:sp>
      <p:sp>
        <p:nvSpPr>
          <p:cNvPr id="19" name="Footer Placeholder 18"/>
          <p:cNvSpPr>
            <a:spLocks noGrp="1"/>
          </p:cNvSpPr>
          <p:nvPr>
            <p:ph type="ftr" sz="quarter" idx="11"/>
          </p:nvPr>
        </p:nvSpPr>
        <p:spPr/>
        <p:txBody>
          <a:bodyPr/>
          <a:lstStyle/>
          <a:p>
            <a:r>
              <a:rPr lang="tr-TR"/>
              <a:t>VAN ÇALDIRAN İNCEALAN ORTAOKULU</a:t>
            </a: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Date Placeholder 3"/>
          <p:cNvSpPr>
            <a:spLocks noGrp="1"/>
          </p:cNvSpPr>
          <p:nvPr>
            <p:ph type="dt" sz="half" idx="10"/>
          </p:nvPr>
        </p:nvSpPr>
        <p:spPr/>
        <p:txBody>
          <a:bodyPr/>
          <a:lstStyle/>
          <a:p>
            <a:fld id="{55CCD16A-EE6B-4E80-A2A5-19ACE98E94AD}" type="datetime1">
              <a:rPr lang="tr-TR" smtClean="0"/>
              <a:t>28.12.2021</a:t>
            </a:fld>
            <a:endParaRPr lang="tr-TR"/>
          </a:p>
        </p:txBody>
      </p:sp>
      <p:sp>
        <p:nvSpPr>
          <p:cNvPr id="5" name="Footer Placeholder 4"/>
          <p:cNvSpPr>
            <a:spLocks noGrp="1"/>
          </p:cNvSpPr>
          <p:nvPr>
            <p:ph type="ftr" sz="quarter" idx="11"/>
          </p:nvPr>
        </p:nvSpPr>
        <p:spPr/>
        <p:txBody>
          <a:bodyPr/>
          <a:lstStyle/>
          <a:p>
            <a:r>
              <a:rPr lang="tr-TR"/>
              <a:t>VAN ÇALDIRAN İNCEALAN ORTAOKULU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Date Placeholder 3"/>
          <p:cNvSpPr>
            <a:spLocks noGrp="1"/>
          </p:cNvSpPr>
          <p:nvPr>
            <p:ph type="dt" sz="half" idx="10"/>
          </p:nvPr>
        </p:nvSpPr>
        <p:spPr/>
        <p:txBody>
          <a:bodyPr/>
          <a:lstStyle/>
          <a:p>
            <a:fld id="{A14EA8C5-AF59-4EC5-A241-8041F4FF9BEB}" type="datetime1">
              <a:rPr lang="tr-TR" smtClean="0"/>
              <a:t>28.12.2021</a:t>
            </a:fld>
            <a:endParaRPr lang="tr-TR"/>
          </a:p>
        </p:txBody>
      </p:sp>
      <p:sp>
        <p:nvSpPr>
          <p:cNvPr id="5" name="Footer Placeholder 4"/>
          <p:cNvSpPr>
            <a:spLocks noGrp="1"/>
          </p:cNvSpPr>
          <p:nvPr>
            <p:ph type="ftr" sz="quarter" idx="11"/>
          </p:nvPr>
        </p:nvSpPr>
        <p:spPr/>
        <p:txBody>
          <a:bodyPr/>
          <a:lstStyle/>
          <a:p>
            <a:r>
              <a:rPr lang="tr-TR"/>
              <a:t>VAN ÇALDIRAN İNCEALAN ORTAOKULU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Date Placeholder 3"/>
          <p:cNvSpPr>
            <a:spLocks noGrp="1"/>
          </p:cNvSpPr>
          <p:nvPr>
            <p:ph type="dt" sz="half" idx="10"/>
          </p:nvPr>
        </p:nvSpPr>
        <p:spPr/>
        <p:txBody>
          <a:bodyPr/>
          <a:lstStyle/>
          <a:p>
            <a:fld id="{2FFB2EEF-4D63-422C-8059-BCCF233CB66D}" type="datetime1">
              <a:rPr lang="tr-TR" smtClean="0"/>
              <a:t>28.12.2021</a:t>
            </a:fld>
            <a:endParaRPr lang="tr-TR"/>
          </a:p>
        </p:txBody>
      </p:sp>
      <p:sp>
        <p:nvSpPr>
          <p:cNvPr id="5" name="Footer Placeholder 4"/>
          <p:cNvSpPr>
            <a:spLocks noGrp="1"/>
          </p:cNvSpPr>
          <p:nvPr>
            <p:ph type="ftr" sz="quarter" idx="11"/>
          </p:nvPr>
        </p:nvSpPr>
        <p:spPr/>
        <p:txBody>
          <a:bodyPr/>
          <a:lstStyle/>
          <a:p>
            <a:r>
              <a:rPr lang="tr-TR"/>
              <a:t>VAN ÇALDIRAN İNCEALAN ORTAOKULU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Date Placeholder 3"/>
          <p:cNvSpPr>
            <a:spLocks noGrp="1"/>
          </p:cNvSpPr>
          <p:nvPr>
            <p:ph type="dt" sz="half" idx="10"/>
          </p:nvPr>
        </p:nvSpPr>
        <p:spPr/>
        <p:txBody>
          <a:bodyPr/>
          <a:lstStyle/>
          <a:p>
            <a:fld id="{E1D3B535-6BF5-4993-9146-894C1A710C54}" type="datetime1">
              <a:rPr lang="tr-TR" smtClean="0"/>
              <a:t>28.12.2021</a:t>
            </a:fld>
            <a:endParaRPr lang="tr-TR"/>
          </a:p>
        </p:txBody>
      </p:sp>
      <p:sp>
        <p:nvSpPr>
          <p:cNvPr id="5" name="Footer Placeholder 4"/>
          <p:cNvSpPr>
            <a:spLocks noGrp="1"/>
          </p:cNvSpPr>
          <p:nvPr>
            <p:ph type="ftr" sz="quarter" idx="11"/>
          </p:nvPr>
        </p:nvSpPr>
        <p:spPr/>
        <p:txBody>
          <a:bodyPr/>
          <a:lstStyle/>
          <a:p>
            <a:r>
              <a:rPr lang="tr-TR"/>
              <a:t>VAN ÇALDIRAN İNCEALAN ORTAOKULU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Date Placeholder 4"/>
          <p:cNvSpPr>
            <a:spLocks noGrp="1"/>
          </p:cNvSpPr>
          <p:nvPr>
            <p:ph type="dt" sz="half" idx="10"/>
          </p:nvPr>
        </p:nvSpPr>
        <p:spPr/>
        <p:txBody>
          <a:bodyPr/>
          <a:lstStyle/>
          <a:p>
            <a:fld id="{BE8FE511-6EB7-43C6-93E5-5958FCE69F71}" type="datetime1">
              <a:rPr lang="tr-TR" smtClean="0"/>
              <a:t>28.12.2021</a:t>
            </a:fld>
            <a:endParaRPr lang="tr-TR"/>
          </a:p>
        </p:txBody>
      </p:sp>
      <p:sp>
        <p:nvSpPr>
          <p:cNvPr id="6" name="Footer Placeholder 5"/>
          <p:cNvSpPr>
            <a:spLocks noGrp="1"/>
          </p:cNvSpPr>
          <p:nvPr>
            <p:ph type="ftr" sz="quarter" idx="11"/>
          </p:nvPr>
        </p:nvSpPr>
        <p:spPr/>
        <p:txBody>
          <a:bodyPr/>
          <a:lstStyle/>
          <a:p>
            <a:r>
              <a:rPr lang="tr-TR"/>
              <a:t>VAN ÇALDIRAN İNCEALAN ORTAOKULU</a:t>
            </a: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Date Placeholder 6"/>
          <p:cNvSpPr>
            <a:spLocks noGrp="1"/>
          </p:cNvSpPr>
          <p:nvPr>
            <p:ph type="dt" sz="half" idx="10"/>
          </p:nvPr>
        </p:nvSpPr>
        <p:spPr/>
        <p:txBody>
          <a:bodyPr/>
          <a:lstStyle/>
          <a:p>
            <a:fld id="{45243993-B824-485F-9943-1DE5EABCD921}" type="datetime1">
              <a:rPr lang="tr-TR" smtClean="0"/>
              <a:t>28.12.2021</a:t>
            </a:fld>
            <a:endParaRPr lang="tr-TR"/>
          </a:p>
        </p:txBody>
      </p:sp>
      <p:sp>
        <p:nvSpPr>
          <p:cNvPr id="8" name="Footer Placeholder 7"/>
          <p:cNvSpPr>
            <a:spLocks noGrp="1"/>
          </p:cNvSpPr>
          <p:nvPr>
            <p:ph type="ftr" sz="quarter" idx="11"/>
          </p:nvPr>
        </p:nvSpPr>
        <p:spPr/>
        <p:txBody>
          <a:bodyPr/>
          <a:lstStyle/>
          <a:p>
            <a:r>
              <a:rPr lang="tr-TR"/>
              <a:t>VAN ÇALDIRAN İNCEALAN ORTAOKULU</a:t>
            </a: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Date Placeholder 2"/>
          <p:cNvSpPr>
            <a:spLocks noGrp="1"/>
          </p:cNvSpPr>
          <p:nvPr>
            <p:ph type="dt" sz="half" idx="10"/>
          </p:nvPr>
        </p:nvSpPr>
        <p:spPr/>
        <p:txBody>
          <a:bodyPr/>
          <a:lstStyle/>
          <a:p>
            <a:fld id="{9C9618A6-0E20-4F32-B71B-5DFF8EC15CEE}" type="datetime1">
              <a:rPr lang="tr-TR" smtClean="0"/>
              <a:t>28.12.2021</a:t>
            </a:fld>
            <a:endParaRPr lang="tr-TR"/>
          </a:p>
        </p:txBody>
      </p:sp>
      <p:sp>
        <p:nvSpPr>
          <p:cNvPr id="4" name="Footer Placeholder 3"/>
          <p:cNvSpPr>
            <a:spLocks noGrp="1"/>
          </p:cNvSpPr>
          <p:nvPr>
            <p:ph type="ftr" sz="quarter" idx="11"/>
          </p:nvPr>
        </p:nvSpPr>
        <p:spPr/>
        <p:txBody>
          <a:bodyPr/>
          <a:lstStyle/>
          <a:p>
            <a:r>
              <a:rPr lang="tr-TR"/>
              <a:t>VAN ÇALDIRAN İNCEALAN ORTAOKULU</a:t>
            </a: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A13D8-711B-4517-9D9B-05C5B979177B}" type="datetime1">
              <a:rPr lang="tr-TR" smtClean="0"/>
              <a:t>28.12.2021</a:t>
            </a:fld>
            <a:endParaRPr lang="tr-TR"/>
          </a:p>
        </p:txBody>
      </p:sp>
      <p:sp>
        <p:nvSpPr>
          <p:cNvPr id="3" name="Footer Placeholder 2"/>
          <p:cNvSpPr>
            <a:spLocks noGrp="1"/>
          </p:cNvSpPr>
          <p:nvPr>
            <p:ph type="ftr" sz="quarter" idx="11"/>
          </p:nvPr>
        </p:nvSpPr>
        <p:spPr/>
        <p:txBody>
          <a:bodyPr/>
          <a:lstStyle/>
          <a:p>
            <a:r>
              <a:rPr lang="tr-TR"/>
              <a:t>VAN ÇALDIRAN İNCEALAN ORTAOKULU</a:t>
            </a: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Date Placeholder 4"/>
          <p:cNvSpPr>
            <a:spLocks noGrp="1"/>
          </p:cNvSpPr>
          <p:nvPr>
            <p:ph type="dt" sz="half" idx="10"/>
          </p:nvPr>
        </p:nvSpPr>
        <p:spPr/>
        <p:txBody>
          <a:bodyPr/>
          <a:lstStyle/>
          <a:p>
            <a:fld id="{4CE64C9A-E626-41C9-8C80-18925F13D838}" type="datetime1">
              <a:rPr lang="tr-TR" smtClean="0"/>
              <a:t>28.12.2021</a:t>
            </a:fld>
            <a:endParaRPr lang="tr-TR"/>
          </a:p>
        </p:txBody>
      </p:sp>
      <p:sp>
        <p:nvSpPr>
          <p:cNvPr id="6" name="Footer Placeholder 5"/>
          <p:cNvSpPr>
            <a:spLocks noGrp="1"/>
          </p:cNvSpPr>
          <p:nvPr>
            <p:ph type="ftr" sz="quarter" idx="11"/>
          </p:nvPr>
        </p:nvSpPr>
        <p:spPr/>
        <p:txBody>
          <a:bodyPr/>
          <a:lstStyle/>
          <a:p>
            <a:r>
              <a:rPr lang="tr-TR"/>
              <a:t>VAN ÇALDIRAN İNCEALAN ORTAOKULU</a:t>
            </a: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Date Placeholder 4"/>
          <p:cNvSpPr>
            <a:spLocks noGrp="1"/>
          </p:cNvSpPr>
          <p:nvPr>
            <p:ph type="dt" sz="half" idx="10"/>
          </p:nvPr>
        </p:nvSpPr>
        <p:spPr/>
        <p:txBody>
          <a:bodyPr/>
          <a:lstStyle/>
          <a:p>
            <a:fld id="{F2ECF4DA-A770-42DA-9DD5-52E1C365240E}" type="datetime1">
              <a:rPr lang="tr-TR" smtClean="0"/>
              <a:t>28.12.2021</a:t>
            </a:fld>
            <a:endParaRPr lang="tr-TR"/>
          </a:p>
        </p:txBody>
      </p:sp>
      <p:sp>
        <p:nvSpPr>
          <p:cNvPr id="6" name="Footer Placeholder 5"/>
          <p:cNvSpPr>
            <a:spLocks noGrp="1"/>
          </p:cNvSpPr>
          <p:nvPr>
            <p:ph type="ftr" sz="quarter" idx="11"/>
          </p:nvPr>
        </p:nvSpPr>
        <p:spPr/>
        <p:txBody>
          <a:bodyPr/>
          <a:lstStyle/>
          <a:p>
            <a:r>
              <a:rPr lang="tr-TR"/>
              <a:t>VAN ÇALDIRAN İNCEALAN ORTAOKULU</a:t>
            </a: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185DA4B-A758-4E47-BB9E-345B7533EE8A}" type="datetime1">
              <a:rPr lang="tr-TR" smtClean="0"/>
              <a:t>28.12.2021</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a:t>VAN ÇALDIRAN İNCEALAN ORTAOKULU</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24.gif"/></Relationships>
</file>

<file path=ppt/slides/_rels/slide17.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4.wmf"/><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30.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olc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564904"/>
            <a:ext cx="4176464" cy="302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etin kutusu 4"/>
          <p:cNvSpPr txBox="1"/>
          <p:nvPr/>
        </p:nvSpPr>
        <p:spPr>
          <a:xfrm>
            <a:off x="2108593" y="764704"/>
            <a:ext cx="5904656" cy="1938992"/>
          </a:xfrm>
          <a:prstGeom prst="rect">
            <a:avLst/>
          </a:prstGeom>
          <a:noFill/>
        </p:spPr>
        <p:txBody>
          <a:bodyPr wrap="square" rtlCol="0">
            <a:spAutoFit/>
          </a:bodyPr>
          <a:lstStyle/>
          <a:p>
            <a:r>
              <a:rPr lang="tr-TR" sz="6000" b="1" dirty="0">
                <a:solidFill>
                  <a:srgbClr val="002060"/>
                </a:solidFill>
              </a:rPr>
              <a:t>TEST ÇÖZME TEKNİKLERİ</a:t>
            </a:r>
            <a:endParaRPr lang="tr-TR" sz="6000" dirty="0">
              <a:solidFill>
                <a:srgbClr val="002060"/>
              </a:solidFill>
            </a:endParaRPr>
          </a:p>
        </p:txBody>
      </p:sp>
      <p:sp>
        <p:nvSpPr>
          <p:cNvPr id="6" name="Metin kutusu 5"/>
          <p:cNvSpPr txBox="1"/>
          <p:nvPr/>
        </p:nvSpPr>
        <p:spPr>
          <a:xfrm>
            <a:off x="2339752" y="5817768"/>
            <a:ext cx="6480720" cy="646331"/>
          </a:xfrm>
          <a:prstGeom prst="rect">
            <a:avLst/>
          </a:prstGeom>
          <a:noFill/>
        </p:spPr>
        <p:txBody>
          <a:bodyPr wrap="square" rtlCol="0">
            <a:spAutoFit/>
          </a:bodyPr>
          <a:lstStyle/>
          <a:p>
            <a:r>
              <a:rPr lang="tr-TR" dirty="0">
                <a:solidFill>
                  <a:srgbClr val="002060"/>
                </a:solidFill>
              </a:rPr>
              <a:t>PSİKOLOJİK DANIŞMAN VE REHBER ÖĞRETMEN  :</a:t>
            </a:r>
          </a:p>
          <a:p>
            <a:pPr algn="r"/>
            <a:r>
              <a:rPr lang="tr-TR" dirty="0">
                <a:solidFill>
                  <a:srgbClr val="002060"/>
                </a:solidFill>
              </a:rPr>
              <a:t>EMRAH BİLGİÇ</a:t>
            </a:r>
          </a:p>
        </p:txBody>
      </p:sp>
      <p:sp>
        <p:nvSpPr>
          <p:cNvPr id="7" name="Altbilgi Yer Tutucusu 6"/>
          <p:cNvSpPr>
            <a:spLocks noGrp="1"/>
          </p:cNvSpPr>
          <p:nvPr>
            <p:ph type="ftr" sz="quarter" idx="11"/>
          </p:nvPr>
        </p:nvSpPr>
        <p:spPr/>
        <p:txBody>
          <a:bodyPr/>
          <a:lstStyle/>
          <a:p>
            <a:r>
              <a:rPr lang="tr-TR" sz="1600" b="1" dirty="0"/>
              <a:t>HİKMET ULUĞBAY ORTAOKULU</a:t>
            </a:r>
          </a:p>
        </p:txBody>
      </p:sp>
    </p:spTree>
    <p:extLst>
      <p:ext uri="{BB962C8B-B14F-4D97-AF65-F5344CB8AC3E}">
        <p14:creationId xmlns:p14="http://schemas.microsoft.com/office/powerpoint/2010/main" val="1217829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843808" y="548680"/>
            <a:ext cx="2592288" cy="923330"/>
          </a:xfrm>
          <a:prstGeom prst="rect">
            <a:avLst/>
          </a:prstGeom>
        </p:spPr>
        <p:txBody>
          <a:bodyPr wrap="square">
            <a:spAutoFit/>
          </a:bodyPr>
          <a:lstStyle/>
          <a:p>
            <a:r>
              <a:rPr lang="tr-TR" sz="5400" dirty="0">
                <a:solidFill>
                  <a:srgbClr val="FF0066"/>
                </a:solidFill>
                <a:latin typeface="Monotype Corsiva" pitchFamily="66" charset="0"/>
              </a:rPr>
              <a:t>SONUÇ</a:t>
            </a:r>
            <a:endParaRPr lang="tr-TR" sz="5400" dirty="0"/>
          </a:p>
        </p:txBody>
      </p:sp>
      <p:sp>
        <p:nvSpPr>
          <p:cNvPr id="5" name="Dikdörtgen 4"/>
          <p:cNvSpPr/>
          <p:nvPr/>
        </p:nvSpPr>
        <p:spPr>
          <a:xfrm>
            <a:off x="971600" y="1472010"/>
            <a:ext cx="6264696" cy="4524315"/>
          </a:xfrm>
          <a:prstGeom prst="rect">
            <a:avLst/>
          </a:prstGeom>
        </p:spPr>
        <p:txBody>
          <a:bodyPr wrap="square">
            <a:spAutoFit/>
          </a:bodyPr>
          <a:lstStyle/>
          <a:p>
            <a:pPr algn="ctr"/>
            <a:r>
              <a:rPr lang="tr-TR" sz="3200" dirty="0">
                <a:solidFill>
                  <a:srgbClr val="3366FF"/>
                </a:solidFill>
                <a:latin typeface="Lucida Handwriting" pitchFamily="66" charset="0"/>
              </a:rPr>
              <a:t>İNANÇLARIMIZ SONUCU </a:t>
            </a:r>
          </a:p>
          <a:p>
            <a:pPr algn="ctr"/>
            <a:r>
              <a:rPr lang="tr-TR" sz="3200" dirty="0">
                <a:solidFill>
                  <a:srgbClr val="3366FF"/>
                </a:solidFill>
                <a:latin typeface="Lucida Handwriting" pitchFamily="66" charset="0"/>
              </a:rPr>
              <a:t>ETKİLER</a:t>
            </a:r>
          </a:p>
          <a:p>
            <a:pPr algn="ctr"/>
            <a:r>
              <a:rPr lang="tr-TR" sz="3200" dirty="0">
                <a:solidFill>
                  <a:srgbClr val="3366FF"/>
                </a:solidFill>
                <a:latin typeface="Lucida Handwriting" pitchFamily="66" charset="0"/>
              </a:rPr>
              <a:t>BAŞARACAĞINIZA İNANMIYORSANIZ </a:t>
            </a:r>
          </a:p>
          <a:p>
            <a:pPr algn="ctr"/>
            <a:r>
              <a:rPr lang="tr-TR" sz="3200" dirty="0">
                <a:solidFill>
                  <a:srgbClr val="3366FF"/>
                </a:solidFill>
                <a:latin typeface="Lucida Handwriting" pitchFamily="66" charset="0"/>
              </a:rPr>
              <a:t>BAŞARAMAZSINIZ</a:t>
            </a:r>
          </a:p>
          <a:p>
            <a:endParaRPr lang="tr-TR" sz="3200" dirty="0">
              <a:solidFill>
                <a:srgbClr val="3366FF"/>
              </a:solidFill>
              <a:latin typeface="Lucida Handwriting" pitchFamily="66" charset="0"/>
            </a:endParaRPr>
          </a:p>
          <a:p>
            <a:r>
              <a:rPr lang="tr-TR" sz="3200" dirty="0">
                <a:solidFill>
                  <a:srgbClr val="3366FF"/>
                </a:solidFill>
                <a:latin typeface="Lucida Handwriting" pitchFamily="66" charset="0"/>
              </a:rPr>
              <a:t>O HALDE;</a:t>
            </a:r>
          </a:p>
          <a:p>
            <a:r>
              <a:rPr lang="tr-TR" sz="3200" dirty="0">
                <a:solidFill>
                  <a:srgbClr val="3366FF"/>
                </a:solidFill>
                <a:latin typeface="Lucida Handwriting" pitchFamily="66" charset="0"/>
              </a:rPr>
              <a:t>BAŞARMAK İÇİN</a:t>
            </a:r>
          </a:p>
          <a:p>
            <a:r>
              <a:rPr lang="tr-TR" sz="3200" dirty="0">
                <a:solidFill>
                  <a:srgbClr val="3366FF"/>
                </a:solidFill>
                <a:latin typeface="Lucida Handwriting" pitchFamily="66" charset="0"/>
              </a:rPr>
              <a:t>İNANMALISINIZ</a:t>
            </a:r>
          </a:p>
        </p:txBody>
      </p:sp>
      <p:pic>
        <p:nvPicPr>
          <p:cNvPr id="6" name="Picture 4" descr="adalet29e140"/>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16216" y="3719769"/>
            <a:ext cx="19653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579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87624" y="767729"/>
            <a:ext cx="6624736" cy="584775"/>
          </a:xfrm>
          <a:prstGeom prst="rect">
            <a:avLst/>
          </a:prstGeom>
        </p:spPr>
        <p:txBody>
          <a:bodyPr wrap="square">
            <a:spAutoFit/>
          </a:bodyPr>
          <a:lstStyle/>
          <a:p>
            <a:r>
              <a:rPr lang="tr-TR" sz="3200" u="sng" dirty="0">
                <a:solidFill>
                  <a:srgbClr val="FF0000"/>
                </a:solidFill>
                <a:latin typeface="Times New Roman" pitchFamily="18" charset="0"/>
                <a:cs typeface="Times New Roman" pitchFamily="18" charset="0"/>
              </a:rPr>
              <a:t>Öğrenmiş çaresizlik nedir?</a:t>
            </a:r>
          </a:p>
        </p:txBody>
      </p:sp>
      <p:sp>
        <p:nvSpPr>
          <p:cNvPr id="5" name="Dikdörtgen 4"/>
          <p:cNvSpPr/>
          <p:nvPr/>
        </p:nvSpPr>
        <p:spPr>
          <a:xfrm>
            <a:off x="3058600" y="1772816"/>
            <a:ext cx="6102424" cy="3539430"/>
          </a:xfrm>
          <a:prstGeom prst="rect">
            <a:avLst/>
          </a:prstGeom>
        </p:spPr>
        <p:txBody>
          <a:bodyPr wrap="square">
            <a:spAutoFit/>
          </a:bodyPr>
          <a:lstStyle/>
          <a:p>
            <a:pPr>
              <a:buFont typeface="Wingdings" pitchFamily="2" charset="2"/>
              <a:buBlip>
                <a:blip r:embed="rId2"/>
              </a:buBlip>
            </a:pPr>
            <a:r>
              <a:rPr lang="tr-TR" sz="2800" dirty="0"/>
              <a:t>Sorulara önyargılı yaklaşmamalısınız. </a:t>
            </a:r>
          </a:p>
          <a:p>
            <a:pPr>
              <a:buFont typeface="Wingdings" pitchFamily="2" charset="2"/>
              <a:buNone/>
            </a:pPr>
            <a:endParaRPr lang="tr-TR" sz="2800" dirty="0"/>
          </a:p>
          <a:p>
            <a:pPr>
              <a:buFont typeface="Wingdings" pitchFamily="2" charset="2"/>
              <a:buNone/>
            </a:pPr>
            <a:r>
              <a:rPr lang="tr-TR" sz="2800" dirty="0"/>
              <a:t>"Bu soru zor yapamam, </a:t>
            </a:r>
          </a:p>
          <a:p>
            <a:pPr>
              <a:buFont typeface="Wingdings" pitchFamily="2" charset="2"/>
              <a:buNone/>
            </a:pPr>
            <a:r>
              <a:rPr lang="tr-TR" sz="2800" dirty="0"/>
              <a:t> bu soru kolay cevap x şıkkı" gibi zaman kazanmaya yönelik aceleci davranışlar, kazanmak yerine kaybettirir.</a:t>
            </a:r>
          </a:p>
        </p:txBody>
      </p:sp>
      <p:pic>
        <p:nvPicPr>
          <p:cNvPr id="6" name="Picture 5" descr="C:\Documents and Settings\Ortak\Local Settings\Temporary Internet Files\Content.IE5\JR5GPUGG\MPj0285018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800" y="2206506"/>
            <a:ext cx="2771800" cy="2160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7018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9" descr="C:\Documents and Settings\Ortak\Local Settings\Temporary Internet Files\Content.IE5\UF47VOW0\MCj0428079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2781300"/>
            <a:ext cx="1514475"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o 4"/>
          <p:cNvGraphicFramePr>
            <a:graphicFrameLocks noGrp="1"/>
          </p:cNvGraphicFramePr>
          <p:nvPr>
            <p:extLst>
              <p:ext uri="{D42A27DB-BD31-4B8C-83A1-F6EECF244321}">
                <p14:modId xmlns:p14="http://schemas.microsoft.com/office/powerpoint/2010/main" val="1381524480"/>
              </p:ext>
            </p:extLst>
          </p:nvPr>
        </p:nvGraphicFramePr>
        <p:xfrm>
          <a:off x="2339752" y="1938337"/>
          <a:ext cx="5543550" cy="3332163"/>
        </p:xfrm>
        <a:graphic>
          <a:graphicData uri="http://schemas.openxmlformats.org/drawingml/2006/table">
            <a:tbl>
              <a:tblPr/>
              <a:tblGrid>
                <a:gridCol w="2771775">
                  <a:extLst>
                    <a:ext uri="{9D8B030D-6E8A-4147-A177-3AD203B41FA5}">
                      <a16:colId xmlns:a16="http://schemas.microsoft.com/office/drawing/2014/main" val="20000"/>
                    </a:ext>
                  </a:extLst>
                </a:gridCol>
                <a:gridCol w="2771775">
                  <a:extLst>
                    <a:ext uri="{9D8B030D-6E8A-4147-A177-3AD203B41FA5}">
                      <a16:colId xmlns:a16="http://schemas.microsoft.com/office/drawing/2014/main" val="20001"/>
                    </a:ext>
                  </a:extLst>
                </a:gridCol>
              </a:tblGrid>
              <a:tr h="884088">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tr-TR" sz="2600" b="1" i="0" u="none" strike="noStrike" cap="none" normalizeH="0" baseline="0" dirty="0">
                          <a:ln>
                            <a:noFill/>
                          </a:ln>
                          <a:solidFill>
                            <a:srgbClr val="00B050"/>
                          </a:solidFill>
                          <a:effectLst/>
                          <a:latin typeface="Arial" charset="0"/>
                          <a:cs typeface="Arial" charset="0"/>
                        </a:rPr>
                        <a:t>SORUNUN NİTELİĞİ</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tr-TR" sz="2600" b="1" i="0" u="none" strike="noStrike" cap="none" normalizeH="0" baseline="0">
                          <a:ln>
                            <a:noFill/>
                          </a:ln>
                          <a:solidFill>
                            <a:srgbClr val="00B050"/>
                          </a:solidFill>
                          <a:effectLst/>
                          <a:latin typeface="Arial" charset="0"/>
                          <a:cs typeface="Arial" charset="0"/>
                        </a:rPr>
                        <a:t>ZORLUK DERECESİ</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777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tr-TR" sz="2600" b="1" i="0" u="none" strike="noStrike" cap="none" normalizeH="0" baseline="0" dirty="0">
                          <a:ln>
                            <a:noFill/>
                          </a:ln>
                          <a:solidFill>
                            <a:srgbClr val="7030A0"/>
                          </a:solidFill>
                          <a:effectLst/>
                          <a:latin typeface="Arial" charset="0"/>
                          <a:cs typeface="Arial" charset="0"/>
                        </a:rPr>
                        <a:t>ÇOK KOLAY</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tr-TR" sz="2600" b="1" i="0" u="none" strike="noStrike" cap="none" normalizeH="0" baseline="0">
                          <a:ln>
                            <a:noFill/>
                          </a:ln>
                          <a:solidFill>
                            <a:srgbClr val="FF0000"/>
                          </a:solidFill>
                          <a:effectLst/>
                          <a:latin typeface="Arial" charset="0"/>
                          <a:cs typeface="Arial" charset="0"/>
                        </a:rPr>
                        <a:t>%10</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698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tr-TR" sz="2600" b="1" i="0" u="none" strike="noStrike" cap="none" normalizeH="0" baseline="0" dirty="0">
                          <a:ln>
                            <a:noFill/>
                          </a:ln>
                          <a:solidFill>
                            <a:srgbClr val="7030A0"/>
                          </a:solidFill>
                          <a:effectLst/>
                          <a:latin typeface="Arial" charset="0"/>
                          <a:cs typeface="Arial" charset="0"/>
                        </a:rPr>
                        <a:t>KOLAY</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tr-TR" sz="2600" b="1" i="0" u="none" strike="noStrike" cap="none" normalizeH="0" baseline="0">
                          <a:ln>
                            <a:noFill/>
                          </a:ln>
                          <a:solidFill>
                            <a:srgbClr val="FF0000"/>
                          </a:solidFill>
                          <a:effectLst/>
                          <a:latin typeface="Arial" charset="0"/>
                          <a:cs typeface="Arial" charset="0"/>
                        </a:rPr>
                        <a:t>%20</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777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tr-TR" sz="2600" b="1" i="0" u="none" strike="noStrike" cap="none" normalizeH="0" baseline="0" dirty="0">
                          <a:ln>
                            <a:noFill/>
                          </a:ln>
                          <a:solidFill>
                            <a:srgbClr val="7030A0"/>
                          </a:solidFill>
                          <a:effectLst/>
                          <a:latin typeface="Arial" charset="0"/>
                          <a:cs typeface="Arial" charset="0"/>
                        </a:rPr>
                        <a:t>NORMAL</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tr-TR" sz="2600" b="1" i="0" u="none" strike="noStrike" cap="none" normalizeH="0" baseline="0">
                          <a:ln>
                            <a:noFill/>
                          </a:ln>
                          <a:solidFill>
                            <a:srgbClr val="FF0000"/>
                          </a:solidFill>
                          <a:effectLst/>
                          <a:latin typeface="Arial" charset="0"/>
                          <a:cs typeface="Arial" charset="0"/>
                        </a:rPr>
                        <a:t>%40</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777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tr-TR" sz="2600" b="1" i="0" u="none" strike="noStrike" cap="none" normalizeH="0" baseline="0" dirty="0">
                          <a:ln>
                            <a:noFill/>
                          </a:ln>
                          <a:solidFill>
                            <a:srgbClr val="7030A0"/>
                          </a:solidFill>
                          <a:effectLst/>
                          <a:latin typeface="Arial" charset="0"/>
                          <a:cs typeface="Arial" charset="0"/>
                        </a:rPr>
                        <a:t>ZOR</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tr-TR" sz="2600" b="1" i="0" u="none" strike="noStrike" cap="none" normalizeH="0" baseline="0">
                          <a:ln>
                            <a:noFill/>
                          </a:ln>
                          <a:solidFill>
                            <a:srgbClr val="FF0000"/>
                          </a:solidFill>
                          <a:effectLst/>
                          <a:latin typeface="Arial" charset="0"/>
                          <a:cs typeface="Arial" charset="0"/>
                        </a:rPr>
                        <a:t>%20</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777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tr-TR" sz="2600" b="1" i="0" u="none" strike="noStrike" cap="none" normalizeH="0" baseline="0" dirty="0">
                          <a:ln>
                            <a:noFill/>
                          </a:ln>
                          <a:solidFill>
                            <a:srgbClr val="7030A0"/>
                          </a:solidFill>
                          <a:effectLst/>
                          <a:latin typeface="Arial" charset="0"/>
                          <a:cs typeface="Arial" charset="0"/>
                        </a:rPr>
                        <a:t>ÇOK ZOR</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tr-TR" sz="2600" b="1" i="0" u="none" strike="noStrike" cap="none" normalizeH="0" baseline="0" dirty="0">
                          <a:ln>
                            <a:noFill/>
                          </a:ln>
                          <a:solidFill>
                            <a:srgbClr val="FF0000"/>
                          </a:solidFill>
                          <a:effectLst/>
                          <a:latin typeface="Arial" charset="0"/>
                          <a:cs typeface="Arial" charset="0"/>
                        </a:rPr>
                        <a:t>%10</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6" name="Dikdörtgen 5"/>
          <p:cNvSpPr/>
          <p:nvPr/>
        </p:nvSpPr>
        <p:spPr>
          <a:xfrm>
            <a:off x="2195736" y="820853"/>
            <a:ext cx="4572000" cy="830997"/>
          </a:xfrm>
          <a:prstGeom prst="rect">
            <a:avLst/>
          </a:prstGeom>
        </p:spPr>
        <p:txBody>
          <a:bodyPr>
            <a:spAutoFit/>
          </a:bodyPr>
          <a:lstStyle/>
          <a:p>
            <a:r>
              <a:rPr lang="tr-TR" sz="2400" dirty="0">
                <a:solidFill>
                  <a:srgbClr val="FF0000"/>
                </a:solidFill>
              </a:rPr>
              <a:t>TEOG  SORULARININ ZORLUK DERECELERİ</a:t>
            </a:r>
            <a:endParaRPr lang="tr-TR" sz="2400" dirty="0"/>
          </a:p>
        </p:txBody>
      </p:sp>
    </p:spTree>
    <p:extLst>
      <p:ext uri="{BB962C8B-B14F-4D97-AF65-F5344CB8AC3E}">
        <p14:creationId xmlns:p14="http://schemas.microsoft.com/office/powerpoint/2010/main" val="2755503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627784" y="764704"/>
            <a:ext cx="4572000" cy="5133713"/>
          </a:xfrm>
          <a:prstGeom prst="rect">
            <a:avLst/>
          </a:prstGeom>
        </p:spPr>
        <p:txBody>
          <a:bodyPr>
            <a:spAutoFit/>
          </a:bodyPr>
          <a:lstStyle/>
          <a:p>
            <a:pPr>
              <a:lnSpc>
                <a:spcPct val="90000"/>
              </a:lnSpc>
              <a:buFont typeface="Wingdings" pitchFamily="2" charset="2"/>
              <a:buBlip>
                <a:blip r:embed="rId2"/>
              </a:buBlip>
            </a:pPr>
            <a:r>
              <a:rPr lang="tr-TR" sz="2800" dirty="0"/>
              <a:t>TEST İÇERİSİNDEKİ SORULARIN ZORLUK DÜZEYLERİ BİRBİRİNDEN FARKLIDIR.</a:t>
            </a:r>
          </a:p>
          <a:p>
            <a:pPr>
              <a:lnSpc>
                <a:spcPct val="90000"/>
              </a:lnSpc>
              <a:buFont typeface="Wingdings" pitchFamily="2" charset="2"/>
              <a:buNone/>
            </a:pPr>
            <a:endParaRPr lang="tr-TR" sz="2800" dirty="0"/>
          </a:p>
          <a:p>
            <a:pPr>
              <a:lnSpc>
                <a:spcPct val="90000"/>
              </a:lnSpc>
              <a:buFont typeface="Wingdings" pitchFamily="2" charset="2"/>
              <a:buBlip>
                <a:blip r:embed="rId2"/>
              </a:buBlip>
            </a:pPr>
            <a:r>
              <a:rPr lang="tr-TR" sz="2800" dirty="0"/>
              <a:t>ANCAK ZOR SORULARA FAZLA PUAN VERİLMEZ.</a:t>
            </a:r>
          </a:p>
          <a:p>
            <a:pPr>
              <a:lnSpc>
                <a:spcPct val="90000"/>
              </a:lnSpc>
              <a:buFont typeface="Wingdings" pitchFamily="2" charset="2"/>
              <a:buNone/>
            </a:pPr>
            <a:endParaRPr lang="tr-TR" sz="2800" dirty="0"/>
          </a:p>
          <a:p>
            <a:pPr>
              <a:lnSpc>
                <a:spcPct val="90000"/>
              </a:lnSpc>
              <a:buFont typeface="Wingdings" pitchFamily="2" charset="2"/>
              <a:buBlip>
                <a:blip r:embed="rId2"/>
              </a:buBlip>
            </a:pPr>
            <a:r>
              <a:rPr lang="tr-TR" sz="2800" dirty="0"/>
              <a:t>BİR </a:t>
            </a:r>
            <a:r>
              <a:rPr lang="tr-TR" sz="2800" u="sng" dirty="0">
                <a:solidFill>
                  <a:srgbClr val="C00000"/>
                </a:solidFill>
              </a:rPr>
              <a:t>TESTİN %70’İNİ </a:t>
            </a:r>
            <a:r>
              <a:rPr lang="tr-TR" sz="2800" dirty="0"/>
              <a:t>OLUŞTURAN KOLAY VE NORMAL ZORLUKTAKİ SORULARI RAHATLIKLA ÇÖZEBİLİRSİNİZ.</a:t>
            </a:r>
          </a:p>
        </p:txBody>
      </p:sp>
      <p:pic>
        <p:nvPicPr>
          <p:cNvPr id="5" name="Picture 28" descr="C:\Documents and Settings\Ortak\Local Settings\Temporary Internet Files\Content.IE5\Y2KY02SA\MCj0406148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10" y="2780928"/>
            <a:ext cx="2572174" cy="1800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4143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563888" y="1052736"/>
            <a:ext cx="4572000" cy="4462760"/>
          </a:xfrm>
          <a:prstGeom prst="rect">
            <a:avLst/>
          </a:prstGeom>
        </p:spPr>
        <p:txBody>
          <a:bodyPr>
            <a:spAutoFit/>
          </a:bodyPr>
          <a:lstStyle/>
          <a:p>
            <a:pPr algn="ctr">
              <a:buFont typeface="Wingdings" pitchFamily="2" charset="2"/>
              <a:buNone/>
            </a:pPr>
            <a:r>
              <a:rPr lang="tr-TR" sz="3200" b="1" dirty="0">
                <a:solidFill>
                  <a:srgbClr val="FF0000"/>
                </a:solidFill>
              </a:rPr>
              <a:t>TURLU SORU ÇÖZME YÖNTEMİ NEDİR</a:t>
            </a:r>
            <a:endParaRPr lang="tr-TR" sz="4400" dirty="0">
              <a:solidFill>
                <a:srgbClr val="0070C0"/>
              </a:solidFill>
            </a:endParaRPr>
          </a:p>
          <a:p>
            <a:pPr>
              <a:buFont typeface="Wingdings" pitchFamily="2" charset="2"/>
              <a:buNone/>
            </a:pPr>
            <a:r>
              <a:rPr lang="tr-TR" sz="4400" dirty="0">
                <a:solidFill>
                  <a:srgbClr val="0070C0"/>
                </a:solidFill>
              </a:rPr>
              <a:t>Önce bildiğiniz soruları yapıp bilmediklerinizi </a:t>
            </a:r>
          </a:p>
          <a:p>
            <a:pPr>
              <a:buFont typeface="Wingdings" pitchFamily="2" charset="2"/>
              <a:buNone/>
            </a:pPr>
            <a:r>
              <a:rPr lang="tr-TR" sz="4400" dirty="0">
                <a:solidFill>
                  <a:srgbClr val="0070C0"/>
                </a:solidFill>
              </a:rPr>
              <a:t>sonraya bırakma</a:t>
            </a:r>
          </a:p>
          <a:p>
            <a:pPr>
              <a:buFont typeface="Wingdings" pitchFamily="2" charset="2"/>
              <a:buNone/>
            </a:pPr>
            <a:r>
              <a:rPr lang="tr-TR" sz="4400" dirty="0">
                <a:solidFill>
                  <a:srgbClr val="0070C0"/>
                </a:solidFill>
              </a:rPr>
              <a:t>yöntemidir.</a:t>
            </a:r>
          </a:p>
        </p:txBody>
      </p:sp>
      <p:pic>
        <p:nvPicPr>
          <p:cNvPr id="5" name="Picture 8" descr="C:\Documents and Settings\Ortak\Local Settings\Temporary Internet Files\Content.IE5\7R9FA1RF\MCj0298283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56792"/>
            <a:ext cx="2490069" cy="373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9313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843808" y="836712"/>
            <a:ext cx="4572000" cy="5016758"/>
          </a:xfrm>
          <a:prstGeom prst="rect">
            <a:avLst/>
          </a:prstGeom>
        </p:spPr>
        <p:txBody>
          <a:bodyPr>
            <a:spAutoFit/>
          </a:bodyPr>
          <a:lstStyle/>
          <a:p>
            <a:pPr algn="just">
              <a:buFont typeface="Wingdings" pitchFamily="2" charset="2"/>
              <a:buNone/>
            </a:pPr>
            <a:r>
              <a:rPr lang="tr-TR" sz="3200" dirty="0">
                <a:solidFill>
                  <a:srgbClr val="663300"/>
                </a:solidFill>
              </a:rPr>
              <a:t>Bu yöntem testteki her soruyu incelemenize yardımcı olur. </a:t>
            </a:r>
          </a:p>
          <a:p>
            <a:pPr>
              <a:buFont typeface="Wingdings" pitchFamily="2" charset="2"/>
              <a:buNone/>
            </a:pPr>
            <a:r>
              <a:rPr lang="tr-TR" sz="3200" dirty="0">
                <a:solidFill>
                  <a:srgbClr val="663300"/>
                </a:solidFill>
              </a:rPr>
              <a:t>Cevaplandırılmayan soruları soru kitapçığında bir işaret veya simge ile belirlemek o soruların ikinci turda daha kolay bulunmasını sağlar.</a:t>
            </a:r>
          </a:p>
        </p:txBody>
      </p:sp>
      <p:pic>
        <p:nvPicPr>
          <p:cNvPr id="5" name="Picture 7" descr="C:\Documents and Settings\Ortak\Local Settings\Temporary Internet Files\Content.IE5\ZW22OP29\MMj02347520000[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221163"/>
            <a:ext cx="1943894" cy="217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nts and Settings\Ortak\Local Settings\Temporary Internet Files\Content.IE5\UF47VOW0\MCj0404263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131" y="1484783"/>
            <a:ext cx="2469101" cy="2276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4283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11760" y="836712"/>
            <a:ext cx="4572000" cy="5693866"/>
          </a:xfrm>
          <a:prstGeom prst="rect">
            <a:avLst/>
          </a:prstGeom>
        </p:spPr>
        <p:txBody>
          <a:bodyPr>
            <a:spAutoFit/>
          </a:bodyPr>
          <a:lstStyle/>
          <a:p>
            <a:pPr>
              <a:buFont typeface="Wingdings" pitchFamily="2" charset="2"/>
              <a:buBlip>
                <a:blip r:embed="rId2"/>
              </a:buBlip>
            </a:pPr>
            <a:r>
              <a:rPr lang="tr-TR" sz="2800" dirty="0">
                <a:solidFill>
                  <a:srgbClr val="C00000"/>
                </a:solidFill>
              </a:rPr>
              <a:t>TURLAMA TEKNİĞİNİ KULLANIRKEN ZOR SORULARI İKİNCİ TURA BIRAKIN. YANİ BİR SORU ÜZERİNDE İNATLA SAVAŞMAYIN.</a:t>
            </a:r>
          </a:p>
          <a:p>
            <a:pPr>
              <a:buFontTx/>
              <a:buNone/>
            </a:pPr>
            <a:endParaRPr lang="tr-TR" sz="2800" dirty="0">
              <a:solidFill>
                <a:srgbClr val="C00000"/>
              </a:solidFill>
            </a:endParaRPr>
          </a:p>
          <a:p>
            <a:pPr>
              <a:buFont typeface="Wingdings" pitchFamily="2" charset="2"/>
              <a:buBlip>
                <a:blip r:embed="rId2"/>
              </a:buBlip>
            </a:pPr>
            <a:r>
              <a:rPr lang="tr-TR" sz="2800" dirty="0">
                <a:solidFill>
                  <a:srgbClr val="0070C0"/>
                </a:solidFill>
              </a:rPr>
              <a:t>TURLAMA TEKNİĞİ HATA ORANINIZI AZALTIRKEN, ZAMANI DAHA İYİ KULLANMANIZA YARDIMCI OLUR.</a:t>
            </a:r>
          </a:p>
        </p:txBody>
      </p:sp>
      <p:pic>
        <p:nvPicPr>
          <p:cNvPr id="5" name="Picture 6" descr="C:\Documents and Settings\Ortak\Local Settings\Temporary Internet Files\Content.IE5\Y2KY02SA\MCj0433821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773238"/>
            <a:ext cx="1728788"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C:\Documents and Settings\Ortak\Local Settings\Temporary Internet Files\Content.IE5\ZKNDZNN9\MMj02834770000[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149725"/>
            <a:ext cx="1924050" cy="198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350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699792" y="1340768"/>
            <a:ext cx="4572000" cy="3970318"/>
          </a:xfrm>
          <a:prstGeom prst="rect">
            <a:avLst/>
          </a:prstGeom>
        </p:spPr>
        <p:txBody>
          <a:bodyPr>
            <a:spAutoFit/>
          </a:bodyPr>
          <a:lstStyle/>
          <a:p>
            <a:r>
              <a:rPr lang="tr-TR" sz="3600" dirty="0">
                <a:solidFill>
                  <a:srgbClr val="C00000"/>
                </a:solidFill>
              </a:rPr>
              <a:t>Doğru olabilecek şıkları ikiye indirdiyseniz, iki şıktan doğruluğuna ilk önce karar verdiğiniz şıkkı işaretleyebilirsiniz. </a:t>
            </a:r>
            <a:endParaRPr lang="tr-TR" sz="3600" dirty="0"/>
          </a:p>
        </p:txBody>
      </p:sp>
      <p:pic>
        <p:nvPicPr>
          <p:cNvPr id="5" name="Picture 5" descr="C:\Documents and Settings\Ortak\Local Settings\Temporary Internet Files\Content.IE5\0JD1QAHS\MCj0397052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2286393"/>
            <a:ext cx="2458464" cy="2448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1616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059832" y="1124744"/>
            <a:ext cx="4572000" cy="4524315"/>
          </a:xfrm>
          <a:prstGeom prst="rect">
            <a:avLst/>
          </a:prstGeom>
        </p:spPr>
        <p:txBody>
          <a:bodyPr>
            <a:spAutoFit/>
          </a:bodyPr>
          <a:lstStyle/>
          <a:p>
            <a:r>
              <a:rPr lang="tr-TR" sz="3200" b="1" dirty="0">
                <a:solidFill>
                  <a:srgbClr val="00B050"/>
                </a:solidFill>
              </a:rPr>
              <a:t>Soru kökünün veya soru metninin uzun oluşu sizin için daha fazla ipucu anlamına gelir. Bu nedenle uzun metinli sorular daha kolay çözülebilen sorular olarak algılanmalıdır.</a:t>
            </a:r>
          </a:p>
        </p:txBody>
      </p:sp>
      <p:pic>
        <p:nvPicPr>
          <p:cNvPr id="5" name="Picture 5" descr="C:\Documents and Settings\Ortak\Local Settings\Temporary Internet Files\Content.IE5\7R9FA1RF\MCj0429827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617052"/>
            <a:ext cx="2448272" cy="2992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0279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89621" y="2268776"/>
            <a:ext cx="4572000" cy="3477875"/>
          </a:xfrm>
          <a:prstGeom prst="rect">
            <a:avLst/>
          </a:prstGeom>
        </p:spPr>
        <p:txBody>
          <a:bodyPr>
            <a:spAutoFit/>
          </a:bodyPr>
          <a:lstStyle/>
          <a:p>
            <a:pPr algn="just">
              <a:buFont typeface="Wingdings" pitchFamily="2" charset="2"/>
              <a:buNone/>
            </a:pPr>
            <a:r>
              <a:rPr lang="tr-TR" sz="4400" b="1" dirty="0">
                <a:solidFill>
                  <a:srgbClr val="663300"/>
                </a:solidFill>
              </a:rPr>
              <a:t>SORU ÇÖZERKEN DİKKAT EDİLMESİ GEREKENLER</a:t>
            </a:r>
          </a:p>
        </p:txBody>
      </p:sp>
      <p:pic>
        <p:nvPicPr>
          <p:cNvPr id="5" name="Picture 5" descr="C:\Documents and Settings\Ortak\Local Settings\Temporary Internet Files\Content.IE5\JR5GPUGG\MCj043388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268760"/>
            <a:ext cx="2951659" cy="3453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906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11560" y="745670"/>
            <a:ext cx="7488832" cy="923330"/>
          </a:xfrm>
          <a:prstGeom prst="rect">
            <a:avLst/>
          </a:prstGeom>
          <a:noFill/>
        </p:spPr>
        <p:txBody>
          <a:bodyPr wrap="square" rtlCol="0">
            <a:spAutoFit/>
          </a:bodyPr>
          <a:lstStyle/>
          <a:p>
            <a:r>
              <a:rPr lang="tr-TR" sz="5400" dirty="0">
                <a:solidFill>
                  <a:srgbClr val="FF0000"/>
                </a:solidFill>
              </a:rPr>
              <a:t>Sınavla İlgili Şikayetler</a:t>
            </a:r>
            <a:endParaRPr lang="tr-TR" sz="5400" dirty="0"/>
          </a:p>
        </p:txBody>
      </p:sp>
      <p:sp>
        <p:nvSpPr>
          <p:cNvPr id="5" name="Metin kutusu 4"/>
          <p:cNvSpPr txBox="1"/>
          <p:nvPr/>
        </p:nvSpPr>
        <p:spPr>
          <a:xfrm>
            <a:off x="107504" y="2276872"/>
            <a:ext cx="8136904" cy="2677656"/>
          </a:xfrm>
          <a:prstGeom prst="rect">
            <a:avLst/>
          </a:prstGeom>
          <a:noFill/>
        </p:spPr>
        <p:txBody>
          <a:bodyPr wrap="square" rtlCol="0">
            <a:spAutoFit/>
          </a:bodyPr>
          <a:lstStyle/>
          <a:p>
            <a:pPr>
              <a:buFont typeface="Wingdings" pitchFamily="2" charset="2"/>
              <a:buBlip>
                <a:blip r:embed="rId3"/>
              </a:buBlip>
            </a:pPr>
            <a:r>
              <a:rPr lang="tr-TR" sz="2800" dirty="0"/>
              <a:t>İLK DOĞRU GÖRDÜĞÜM CEVABI İŞARETLİYORUM, DİĞERLERİNE BAKMIYORUM.</a:t>
            </a:r>
          </a:p>
          <a:p>
            <a:endParaRPr lang="tr-TR" sz="2800" dirty="0"/>
          </a:p>
          <a:p>
            <a:pPr>
              <a:buFont typeface="Wingdings" pitchFamily="2" charset="2"/>
              <a:buBlip>
                <a:blip r:embed="rId3"/>
              </a:buBlip>
            </a:pPr>
            <a:r>
              <a:rPr lang="tr-TR" sz="2800" dirty="0"/>
              <a:t>UZUN SORULARI HİÇ OKUMUYORUM.</a:t>
            </a:r>
          </a:p>
          <a:p>
            <a:pPr>
              <a:buFont typeface="Wingdings" pitchFamily="2" charset="2"/>
              <a:buBlip>
                <a:blip r:embed="rId3"/>
              </a:buBlip>
            </a:pPr>
            <a:endParaRPr lang="tr-TR" sz="2800" dirty="0"/>
          </a:p>
          <a:p>
            <a:pPr>
              <a:buFont typeface="Wingdings" pitchFamily="2" charset="2"/>
              <a:buBlip>
                <a:blip r:embed="rId3"/>
              </a:buBlip>
            </a:pPr>
            <a:r>
              <a:rPr lang="tr-TR" sz="2800" dirty="0"/>
              <a:t>ÇOK TELAŞA KAPILIYORUM.</a:t>
            </a:r>
          </a:p>
        </p:txBody>
      </p:sp>
      <p:pic>
        <p:nvPicPr>
          <p:cNvPr id="6" name="Picture 8" descr="C:\Documents and Settings\Ortak\Local Settings\Temporary Internet Files\Content.IE5\JR5GPUGG\MCj0428081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3415" y="3789040"/>
            <a:ext cx="1370013"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Nesne 6"/>
          <p:cNvGraphicFramePr>
            <a:graphicFrameLocks noChangeAspect="1"/>
          </p:cNvGraphicFramePr>
          <p:nvPr>
            <p:extLst>
              <p:ext uri="{D42A27DB-BD31-4B8C-83A1-F6EECF244321}">
                <p14:modId xmlns:p14="http://schemas.microsoft.com/office/powerpoint/2010/main" val="3340539218"/>
              </p:ext>
            </p:extLst>
          </p:nvPr>
        </p:nvGraphicFramePr>
        <p:xfrm>
          <a:off x="611560" y="4954528"/>
          <a:ext cx="1582738" cy="1766887"/>
        </p:xfrm>
        <a:graphic>
          <a:graphicData uri="http://schemas.openxmlformats.org/presentationml/2006/ole">
            <mc:AlternateContent xmlns:mc="http://schemas.openxmlformats.org/markup-compatibility/2006">
              <mc:Choice xmlns:v="urn:schemas-microsoft-com:vml" Requires="v">
                <p:oleObj spid="_x0000_s1081" name="Klip" r:id="rId5" imgW="2102325" imgH="3951798" progId="MS_ClipArt_Gallery.2">
                  <p:embed/>
                </p:oleObj>
              </mc:Choice>
              <mc:Fallback>
                <p:oleObj name="Klip" r:id="rId5" imgW="2102325" imgH="3951798" progId="MS_ClipArt_Gallery.2">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4954528"/>
                        <a:ext cx="1582738" cy="176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8" name="Picture 6" descr="C:\Documents and Settings\Ortak\Local Settings\Temporary Internet Files\Content.IE5\JR5GPUGG\MPj04140330000[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10533" y="4581128"/>
            <a:ext cx="1368152" cy="1678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0288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86000" y="1124744"/>
            <a:ext cx="6246440" cy="4524315"/>
          </a:xfrm>
          <a:prstGeom prst="rect">
            <a:avLst/>
          </a:prstGeom>
        </p:spPr>
        <p:txBody>
          <a:bodyPr wrap="square">
            <a:spAutoFit/>
          </a:bodyPr>
          <a:lstStyle/>
          <a:p>
            <a:pPr>
              <a:lnSpc>
                <a:spcPct val="90000"/>
              </a:lnSpc>
              <a:buFont typeface="Wingdings" pitchFamily="2" charset="2"/>
              <a:buNone/>
            </a:pPr>
            <a:r>
              <a:rPr lang="tr-TR" sz="3200" dirty="0">
                <a:solidFill>
                  <a:srgbClr val="C00000"/>
                </a:solidFill>
              </a:rPr>
              <a:t>Soruda sizden ne isteniyorsa onu düşünmelisiniz. </a:t>
            </a:r>
          </a:p>
          <a:p>
            <a:pPr>
              <a:lnSpc>
                <a:spcPct val="90000"/>
              </a:lnSpc>
              <a:buFont typeface="Wingdings" pitchFamily="2" charset="2"/>
              <a:buNone/>
            </a:pPr>
            <a:endParaRPr lang="tr-TR" sz="3200" dirty="0">
              <a:solidFill>
                <a:srgbClr val="C00000"/>
              </a:solidFill>
            </a:endParaRPr>
          </a:p>
          <a:p>
            <a:pPr>
              <a:lnSpc>
                <a:spcPct val="90000"/>
              </a:lnSpc>
              <a:buFont typeface="Wingdings" pitchFamily="2" charset="2"/>
              <a:buNone/>
            </a:pPr>
            <a:r>
              <a:rPr lang="tr-TR" sz="3200" dirty="0">
                <a:solidFill>
                  <a:srgbClr val="C00000"/>
                </a:solidFill>
              </a:rPr>
              <a:t>   Bazı sorular size kolay gelir ve cevabın böyle bir şık olamayacağını düşünürsünüz.</a:t>
            </a:r>
          </a:p>
          <a:p>
            <a:pPr>
              <a:lnSpc>
                <a:spcPct val="90000"/>
              </a:lnSpc>
              <a:buFont typeface="Wingdings" pitchFamily="2" charset="2"/>
              <a:buNone/>
            </a:pPr>
            <a:endParaRPr lang="tr-TR" sz="3200" dirty="0">
              <a:solidFill>
                <a:srgbClr val="C00000"/>
              </a:solidFill>
            </a:endParaRPr>
          </a:p>
          <a:p>
            <a:pPr>
              <a:lnSpc>
                <a:spcPct val="90000"/>
              </a:lnSpc>
              <a:buFont typeface="Wingdings" pitchFamily="2" charset="2"/>
              <a:buNone/>
            </a:pPr>
            <a:r>
              <a:rPr lang="tr-TR" sz="3200" dirty="0">
                <a:solidFill>
                  <a:srgbClr val="C00000"/>
                </a:solidFill>
              </a:rPr>
              <a:t>   Oysa bazen böyle kolay sorular sormak da bu işin tekniğinin bir parçasıdır.</a:t>
            </a:r>
          </a:p>
        </p:txBody>
      </p:sp>
      <p:pic>
        <p:nvPicPr>
          <p:cNvPr id="5" name="Picture 5" descr="C:\Documents and Settings\Ortak\Local Settings\Temporary Internet Files\Content.IE5\Y2KY02SA\MCj0398129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2" y="2348880"/>
            <a:ext cx="2400054" cy="2593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0246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55776" y="980728"/>
            <a:ext cx="4572000" cy="5078313"/>
          </a:xfrm>
          <a:prstGeom prst="rect">
            <a:avLst/>
          </a:prstGeom>
        </p:spPr>
        <p:txBody>
          <a:bodyPr>
            <a:spAutoFit/>
          </a:bodyPr>
          <a:lstStyle/>
          <a:p>
            <a:pPr>
              <a:buFont typeface="Wingdings" pitchFamily="2" charset="2"/>
              <a:buNone/>
            </a:pPr>
            <a:r>
              <a:rPr lang="tr-TR" sz="3600" dirty="0">
                <a:solidFill>
                  <a:srgbClr val="663300"/>
                </a:solidFill>
              </a:rPr>
              <a:t>Ön yargılardan kaçınmamız gerekir.   </a:t>
            </a:r>
          </a:p>
          <a:p>
            <a:pPr>
              <a:buFont typeface="Wingdings" pitchFamily="2" charset="2"/>
              <a:buNone/>
            </a:pPr>
            <a:r>
              <a:rPr lang="tr-TR" sz="3600" dirty="0">
                <a:solidFill>
                  <a:srgbClr val="663300"/>
                </a:solidFill>
              </a:rPr>
              <a:t>   </a:t>
            </a:r>
          </a:p>
          <a:p>
            <a:pPr>
              <a:buFont typeface="Wingdings" pitchFamily="2" charset="2"/>
              <a:buNone/>
            </a:pPr>
            <a:r>
              <a:rPr lang="tr-TR" sz="3600" dirty="0">
                <a:solidFill>
                  <a:srgbClr val="663300"/>
                </a:solidFill>
              </a:rPr>
              <a:t>  Soru bizden ne istiyorsa sadece onu düşünmek ve her soruyu kendi mantığı içerisinde ele almalıyız.</a:t>
            </a:r>
          </a:p>
        </p:txBody>
      </p:sp>
      <p:pic>
        <p:nvPicPr>
          <p:cNvPr id="5" name="Picture 5" descr="C:\Documents and Settings\Ortak\Local Settings\Temporary Internet Files\Content.IE5\7R9FA1RF\MCj0398133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988839"/>
            <a:ext cx="2537867" cy="242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3581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051720" y="980728"/>
            <a:ext cx="6624736" cy="3908762"/>
          </a:xfrm>
          <a:prstGeom prst="rect">
            <a:avLst/>
          </a:prstGeom>
        </p:spPr>
        <p:txBody>
          <a:bodyPr wrap="square">
            <a:spAutoFit/>
          </a:bodyPr>
          <a:lstStyle/>
          <a:p>
            <a:pPr algn="just">
              <a:buFont typeface="Wingdings" pitchFamily="2" charset="2"/>
              <a:buNone/>
            </a:pPr>
            <a:r>
              <a:rPr lang="tr-TR" sz="4800" b="1" u="sng" dirty="0">
                <a:solidFill>
                  <a:srgbClr val="C00000"/>
                </a:solidFill>
              </a:rPr>
              <a:t>Çeldiricilere Dikkat</a:t>
            </a:r>
            <a:endParaRPr lang="tr-TR" sz="3200" b="1" dirty="0">
              <a:solidFill>
                <a:srgbClr val="002060"/>
              </a:solidFill>
            </a:endParaRPr>
          </a:p>
          <a:p>
            <a:pPr algn="just">
              <a:buFont typeface="Wingdings" pitchFamily="2" charset="2"/>
              <a:buNone/>
            </a:pPr>
            <a:r>
              <a:rPr lang="tr-TR" sz="4000" b="1" dirty="0">
                <a:solidFill>
                  <a:srgbClr val="002060"/>
                </a:solidFill>
              </a:rPr>
              <a:t>   </a:t>
            </a:r>
            <a:r>
              <a:rPr lang="tr-TR" sz="4000" dirty="0">
                <a:solidFill>
                  <a:srgbClr val="002060"/>
                </a:solidFill>
              </a:rPr>
              <a:t>Bütün şıkları okuduktan sonra cevaba karar verin. Sizden kimi zaman “doğru” cevap </a:t>
            </a:r>
            <a:r>
              <a:rPr lang="tr-TR" sz="4000" dirty="0" err="1">
                <a:solidFill>
                  <a:srgbClr val="002060"/>
                </a:solidFill>
              </a:rPr>
              <a:t>değil,“en</a:t>
            </a:r>
            <a:r>
              <a:rPr lang="tr-TR" sz="4000" dirty="0">
                <a:solidFill>
                  <a:srgbClr val="002060"/>
                </a:solidFill>
              </a:rPr>
              <a:t> doğru” cevap istenir.</a:t>
            </a:r>
          </a:p>
        </p:txBody>
      </p:sp>
      <p:pic>
        <p:nvPicPr>
          <p:cNvPr id="5" name="Picture 2" descr="C:\Documents and Settings\Ortak\Local Settings\Temporary Internet Files\Content.IE5\JR5GPUGG\MPj0431118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60724"/>
            <a:ext cx="1737809" cy="180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076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979712" y="1196752"/>
            <a:ext cx="6480720" cy="3970318"/>
          </a:xfrm>
          <a:prstGeom prst="rect">
            <a:avLst/>
          </a:prstGeom>
        </p:spPr>
        <p:txBody>
          <a:bodyPr wrap="square">
            <a:spAutoFit/>
          </a:bodyPr>
          <a:lstStyle/>
          <a:p>
            <a:pPr algn="just">
              <a:buFont typeface="Wingdings" pitchFamily="2" charset="2"/>
              <a:buNone/>
            </a:pPr>
            <a:r>
              <a:rPr lang="tr-TR" sz="3600" dirty="0">
                <a:solidFill>
                  <a:srgbClr val="663300"/>
                </a:solidFill>
              </a:rPr>
              <a:t>Unutmayın ki matematik sorularındaki şıklar, rastgele cevaplar değil, işlem hatalarına göre hesaplanmış cevaplardır. Bulduğunuz sonucun şıklarda olması onun </a:t>
            </a:r>
            <a:r>
              <a:rPr lang="tr-TR" sz="3600" u="sng" dirty="0">
                <a:solidFill>
                  <a:srgbClr val="663300"/>
                </a:solidFill>
              </a:rPr>
              <a:t>doğru</a:t>
            </a:r>
            <a:r>
              <a:rPr lang="tr-TR" sz="3600" dirty="0">
                <a:solidFill>
                  <a:srgbClr val="663300"/>
                </a:solidFill>
              </a:rPr>
              <a:t> olduğu anlamına gelmez.</a:t>
            </a:r>
          </a:p>
        </p:txBody>
      </p:sp>
      <p:pic>
        <p:nvPicPr>
          <p:cNvPr id="6" name="Picture 2" descr="C:\Documents and Settings\Ortak\Local Settings\Temporary Internet Files\Content.IE5\ZW22OP29\MCj0404413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57" y="2630445"/>
            <a:ext cx="1986358" cy="2298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9944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123728" y="1368064"/>
            <a:ext cx="6264696" cy="3970318"/>
          </a:xfrm>
          <a:prstGeom prst="rect">
            <a:avLst/>
          </a:prstGeom>
        </p:spPr>
        <p:txBody>
          <a:bodyPr wrap="square">
            <a:spAutoFit/>
          </a:bodyPr>
          <a:lstStyle/>
          <a:p>
            <a:pPr>
              <a:buFont typeface="Wingdings" pitchFamily="2" charset="2"/>
              <a:buNone/>
            </a:pPr>
            <a:r>
              <a:rPr lang="tr-TR" sz="3600" b="1" dirty="0">
                <a:solidFill>
                  <a:srgbClr val="663300"/>
                </a:solidFill>
              </a:rPr>
              <a:t>Anlamadığın her soruya “bu</a:t>
            </a:r>
          </a:p>
          <a:p>
            <a:pPr>
              <a:buFont typeface="Wingdings" pitchFamily="2" charset="2"/>
              <a:buNone/>
            </a:pPr>
            <a:r>
              <a:rPr lang="tr-TR" sz="3600" b="1" dirty="0">
                <a:solidFill>
                  <a:srgbClr val="663300"/>
                </a:solidFill>
              </a:rPr>
              <a:t>soru yanlış” demek çözüm</a:t>
            </a:r>
          </a:p>
          <a:p>
            <a:pPr>
              <a:buFont typeface="Wingdings" pitchFamily="2" charset="2"/>
              <a:buNone/>
            </a:pPr>
            <a:r>
              <a:rPr lang="tr-TR" sz="3600" b="1" dirty="0">
                <a:solidFill>
                  <a:srgbClr val="663300"/>
                </a:solidFill>
              </a:rPr>
              <a:t>değildir.</a:t>
            </a:r>
          </a:p>
          <a:p>
            <a:pPr>
              <a:buFont typeface="Wingdings" pitchFamily="2" charset="2"/>
              <a:buNone/>
            </a:pPr>
            <a:endParaRPr lang="tr-TR" sz="3600" b="1" dirty="0">
              <a:solidFill>
                <a:srgbClr val="663300"/>
              </a:solidFill>
            </a:endParaRPr>
          </a:p>
          <a:p>
            <a:pPr>
              <a:buFont typeface="Wingdings" pitchFamily="2" charset="2"/>
              <a:buNone/>
            </a:pPr>
            <a:r>
              <a:rPr lang="tr-TR" sz="3600" b="1" dirty="0">
                <a:solidFill>
                  <a:srgbClr val="663300"/>
                </a:solidFill>
              </a:rPr>
              <a:t> Görevin; </a:t>
            </a:r>
          </a:p>
          <a:p>
            <a:pPr>
              <a:buFont typeface="Wingdings" pitchFamily="2" charset="2"/>
              <a:buNone/>
            </a:pPr>
            <a:r>
              <a:rPr lang="tr-TR" sz="3600" b="1" dirty="0">
                <a:solidFill>
                  <a:srgbClr val="C00000"/>
                </a:solidFill>
              </a:rPr>
              <a:t>“yanlış soruları” </a:t>
            </a:r>
            <a:r>
              <a:rPr lang="tr-TR" sz="3600" b="1" dirty="0">
                <a:solidFill>
                  <a:srgbClr val="663300"/>
                </a:solidFill>
              </a:rPr>
              <a:t>değil </a:t>
            </a:r>
            <a:r>
              <a:rPr lang="tr-TR" sz="3600" b="1" dirty="0">
                <a:solidFill>
                  <a:srgbClr val="C00000"/>
                </a:solidFill>
              </a:rPr>
              <a:t>“doğru cevapları” </a:t>
            </a:r>
            <a:r>
              <a:rPr lang="tr-TR" sz="3600" b="1" dirty="0">
                <a:solidFill>
                  <a:srgbClr val="663300"/>
                </a:solidFill>
              </a:rPr>
              <a:t>bulmak.</a:t>
            </a:r>
          </a:p>
        </p:txBody>
      </p:sp>
      <p:pic>
        <p:nvPicPr>
          <p:cNvPr id="5" name="Picture 2" descr="C:\Documents and Settings\Ortak\Local Settings\Temporary Internet Files\Content.IE5\Y2KY02SA\MPj0400046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2852738"/>
            <a:ext cx="1862138"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8631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75856" y="792429"/>
            <a:ext cx="4572000" cy="5016758"/>
          </a:xfrm>
          <a:prstGeom prst="rect">
            <a:avLst/>
          </a:prstGeom>
        </p:spPr>
        <p:txBody>
          <a:bodyPr>
            <a:spAutoFit/>
          </a:bodyPr>
          <a:lstStyle/>
          <a:p>
            <a:pPr algn="just"/>
            <a:r>
              <a:rPr lang="tr-TR" sz="3200" dirty="0">
                <a:solidFill>
                  <a:srgbClr val="002060"/>
                </a:solidFill>
              </a:rPr>
              <a:t>Paragraf tipli sorularda genellikle </a:t>
            </a:r>
            <a:r>
              <a:rPr lang="tr-TR" sz="3200" b="1" u="sng" dirty="0">
                <a:solidFill>
                  <a:srgbClr val="002060"/>
                </a:solidFill>
              </a:rPr>
              <a:t>paragraftan önce soru kökünün okunması</a:t>
            </a:r>
            <a:r>
              <a:rPr lang="tr-TR" sz="3200" dirty="0">
                <a:solidFill>
                  <a:srgbClr val="002060"/>
                </a:solidFill>
              </a:rPr>
              <a:t> paragrafın ikinci kez okunması zorunluluğunu önler. </a:t>
            </a:r>
          </a:p>
          <a:p>
            <a:pPr algn="just"/>
            <a:r>
              <a:rPr lang="tr-TR" sz="3200" dirty="0">
                <a:solidFill>
                  <a:srgbClr val="002060"/>
                </a:solidFill>
              </a:rPr>
              <a:t>Soru kökünü okuyan zihin paragrafı okurken cevabı bulma eğiliminde olur.</a:t>
            </a:r>
          </a:p>
        </p:txBody>
      </p:sp>
      <p:pic>
        <p:nvPicPr>
          <p:cNvPr id="5" name="Picture 5" descr="C:\Documents and Settings\Ortak\Local Settings\Temporary Internet Files\Content.IE5\ZKNDZNN9\MCj0432665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348880"/>
            <a:ext cx="2736304"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2529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97431" y="1484784"/>
            <a:ext cx="6220967" cy="3108543"/>
          </a:xfrm>
          <a:prstGeom prst="rect">
            <a:avLst/>
          </a:prstGeom>
        </p:spPr>
        <p:txBody>
          <a:bodyPr wrap="square">
            <a:spAutoFit/>
          </a:bodyPr>
          <a:lstStyle/>
          <a:p>
            <a:pPr algn="just">
              <a:buFont typeface="Wingdings" pitchFamily="2" charset="2"/>
              <a:buNone/>
            </a:pPr>
            <a:r>
              <a:rPr lang="tr-TR" sz="2800" b="1" dirty="0">
                <a:solidFill>
                  <a:srgbClr val="663300"/>
                </a:solidFill>
              </a:rPr>
              <a:t>Öncelikle sorunun okunup anlaşılması daha sonra cevabın düşünülmesi gerekir. </a:t>
            </a:r>
          </a:p>
          <a:p>
            <a:pPr algn="just">
              <a:buFont typeface="Wingdings" pitchFamily="2" charset="2"/>
              <a:buNone/>
            </a:pPr>
            <a:endParaRPr lang="tr-TR" sz="2800" b="1" dirty="0">
              <a:solidFill>
                <a:srgbClr val="663300"/>
              </a:solidFill>
            </a:endParaRPr>
          </a:p>
          <a:p>
            <a:pPr algn="just">
              <a:buFont typeface="Wingdings" pitchFamily="2" charset="2"/>
              <a:buNone/>
            </a:pPr>
            <a:r>
              <a:rPr lang="tr-TR" sz="2800" b="1" dirty="0">
                <a:solidFill>
                  <a:srgbClr val="663300"/>
                </a:solidFill>
              </a:rPr>
              <a:t>Kesinlikle soruyu okurken cevabı düşünmeyin. Her iki durumun bir birinden  ayrılması gerekmektedir. </a:t>
            </a:r>
          </a:p>
        </p:txBody>
      </p:sp>
      <p:pic>
        <p:nvPicPr>
          <p:cNvPr id="5" name="Picture 2" descr="C:\Documents and Settings\Ortak\Local Settings\Temporary Internet Files\Content.IE5\0JD1QAHS\MPj0422237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427073"/>
            <a:ext cx="2017744" cy="1505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8768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915816" y="980728"/>
            <a:ext cx="5526360" cy="4524315"/>
          </a:xfrm>
          <a:prstGeom prst="rect">
            <a:avLst/>
          </a:prstGeom>
        </p:spPr>
        <p:txBody>
          <a:bodyPr wrap="square">
            <a:spAutoFit/>
          </a:bodyPr>
          <a:lstStyle/>
          <a:p>
            <a:pPr algn="just"/>
            <a:r>
              <a:rPr lang="tr-TR" sz="3600" dirty="0">
                <a:solidFill>
                  <a:srgbClr val="C00000"/>
                </a:solidFill>
              </a:rPr>
              <a:t>Test çözerken sorunun doğru cevabını bulmak kadar önemli bir diğer olay da cevap olamayacak şıkların tespit edilmesidir. Yanlış şıkları elemek doğru cevabı bulmanızı kolaylaştırır.</a:t>
            </a:r>
            <a:endParaRPr lang="tr-TR" sz="3600" dirty="0"/>
          </a:p>
        </p:txBody>
      </p:sp>
      <p:pic>
        <p:nvPicPr>
          <p:cNvPr id="5" name="Picture 5" descr="C:\Documents and Settings\Ortak\Local Settings\Temporary Internet Files\Content.IE5\7DZ8P3PX\MCj0320122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44" y="2384545"/>
            <a:ext cx="2962477" cy="2105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9891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843808" y="1526680"/>
            <a:ext cx="5040560" cy="3582519"/>
          </a:xfrm>
          <a:prstGeom prst="rect">
            <a:avLst/>
          </a:prstGeom>
        </p:spPr>
        <p:txBody>
          <a:bodyPr wrap="square">
            <a:spAutoFit/>
          </a:bodyPr>
          <a:lstStyle/>
          <a:p>
            <a:pPr algn="just">
              <a:lnSpc>
                <a:spcPct val="90000"/>
              </a:lnSpc>
              <a:buFont typeface="Wingdings" pitchFamily="2" charset="2"/>
              <a:buNone/>
            </a:pPr>
            <a:r>
              <a:rPr lang="tr-TR" sz="3600" b="1" dirty="0">
                <a:solidFill>
                  <a:srgbClr val="663300"/>
                </a:solidFill>
              </a:rPr>
              <a:t>Şayet 4 seçenekten 3’ünün kesin yanlış olduğunu biliyorsanız, cevabı bilmeseniz de geriye kalan seçenek doğru cevaptır.</a:t>
            </a:r>
          </a:p>
        </p:txBody>
      </p:sp>
      <p:pic>
        <p:nvPicPr>
          <p:cNvPr id="5" name="Picture 5" descr="C:\Documents and Settings\Ortak\Local Settings\Temporary Internet Files\Content.IE5\Y2KY02SA\MCj0230446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00150"/>
            <a:ext cx="2765865" cy="3635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2389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547664" y="1196752"/>
            <a:ext cx="5904656" cy="5262979"/>
          </a:xfrm>
          <a:prstGeom prst="rect">
            <a:avLst/>
          </a:prstGeom>
        </p:spPr>
        <p:txBody>
          <a:bodyPr wrap="square">
            <a:spAutoFit/>
          </a:bodyPr>
          <a:lstStyle/>
          <a:p>
            <a:pPr algn="just"/>
            <a:r>
              <a:rPr lang="tr-TR" dirty="0"/>
              <a:t> </a:t>
            </a:r>
            <a:r>
              <a:rPr lang="tr-TR" sz="2800" dirty="0"/>
              <a:t>Soru içinde geçen ipuçlarından yararlanmayı bilin. Bunlar; </a:t>
            </a:r>
            <a:r>
              <a:rPr lang="tr-TR" sz="2800" b="1" u="sng" dirty="0"/>
              <a:t>altı çizili</a:t>
            </a:r>
            <a:r>
              <a:rPr lang="tr-TR" sz="2800" b="1" dirty="0"/>
              <a:t>, koyu puntoyla yazılmış</a:t>
            </a:r>
            <a:r>
              <a:rPr lang="tr-TR" sz="2800" dirty="0"/>
              <a:t>, "tırnak içinde," </a:t>
            </a:r>
            <a:r>
              <a:rPr lang="tr-TR" sz="2800" b="1" dirty="0"/>
              <a:t>değildir</a:t>
            </a:r>
            <a:r>
              <a:rPr lang="tr-TR" sz="2800" dirty="0"/>
              <a:t>, </a:t>
            </a:r>
            <a:r>
              <a:rPr lang="tr-TR" sz="2800" b="1" dirty="0"/>
              <a:t>olamaz</a:t>
            </a:r>
            <a:r>
              <a:rPr lang="tr-TR" sz="2800" dirty="0"/>
              <a:t>, her zaman, hiç bir zaman, bütün,  zaman zaman, yoktur, vardır, birbirinden farklı, birbirine benzer, eşdeğer, birden fazla, ayrı ayrı, iç içe, yan yana , ikisi bir arada, ana düşünce , yan düşünce, benzer düşünce , asla, genellikle, </a:t>
            </a:r>
            <a:r>
              <a:rPr lang="tr-TR" sz="2800" dirty="0" err="1"/>
              <a:t>çoğu,vb</a:t>
            </a:r>
            <a:r>
              <a:rPr lang="tr-TR" sz="2800" dirty="0"/>
              <a:t>.  ipuçlarıdır. </a:t>
            </a:r>
          </a:p>
        </p:txBody>
      </p:sp>
    </p:spTree>
    <p:extLst>
      <p:ext uri="{BB962C8B-B14F-4D97-AF65-F5344CB8AC3E}">
        <p14:creationId xmlns:p14="http://schemas.microsoft.com/office/powerpoint/2010/main" val="131114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601737" y="727297"/>
            <a:ext cx="6120680" cy="5355312"/>
          </a:xfrm>
          <a:prstGeom prst="rect">
            <a:avLst/>
          </a:prstGeom>
          <a:noFill/>
        </p:spPr>
        <p:txBody>
          <a:bodyPr wrap="square" rtlCol="0">
            <a:spAutoFit/>
          </a:bodyPr>
          <a:lstStyle/>
          <a:p>
            <a:pPr>
              <a:buFont typeface="Wingdings" pitchFamily="2" charset="2"/>
              <a:buBlip>
                <a:blip r:embed="rId3"/>
              </a:buBlip>
            </a:pPr>
            <a:r>
              <a:rPr lang="tr-TR" dirty="0"/>
              <a:t>SINAVDA ÇÖZEMEDİĞİM SORU İLE KARŞILAŞINCA SİNİRLENİP SINAVA KÜSÜYORUM. </a:t>
            </a:r>
          </a:p>
          <a:p>
            <a:pPr>
              <a:buFont typeface="Wingdings" pitchFamily="2" charset="2"/>
              <a:buNone/>
            </a:pPr>
            <a:endParaRPr lang="tr-TR" dirty="0"/>
          </a:p>
          <a:p>
            <a:pPr>
              <a:buFont typeface="Wingdings" pitchFamily="2" charset="2"/>
              <a:buBlip>
                <a:blip r:embed="rId3"/>
              </a:buBlip>
            </a:pPr>
            <a:r>
              <a:rPr lang="tr-TR" dirty="0"/>
              <a:t>KİTAPÇIKTA İŞARETLEDİĞİM BÜTÜN SORULARI SINAVIN SONUNA DOĞRU, TOPLU OLARAK OPTİĞE GEÇİRİYORUM.</a:t>
            </a:r>
          </a:p>
          <a:p>
            <a:pPr>
              <a:buFont typeface="Wingdings" pitchFamily="2" charset="2"/>
              <a:buBlip>
                <a:blip r:embed="rId3"/>
              </a:buBlip>
            </a:pPr>
            <a:endParaRPr lang="tr-TR" dirty="0"/>
          </a:p>
          <a:p>
            <a:pPr>
              <a:buFont typeface="Wingdings" pitchFamily="2" charset="2"/>
              <a:buBlip>
                <a:blip r:embed="rId3"/>
              </a:buBlip>
            </a:pPr>
            <a:r>
              <a:rPr lang="tr-TR" dirty="0"/>
              <a:t>GENELDE DİKKATSİZLİKTEN DOLAYI ÇOK SORU KAÇIRIYORUM!</a:t>
            </a:r>
          </a:p>
          <a:p>
            <a:pPr>
              <a:buFont typeface="Wingdings" pitchFamily="2" charset="2"/>
              <a:buNone/>
            </a:pPr>
            <a:endParaRPr lang="tr-TR" dirty="0"/>
          </a:p>
          <a:p>
            <a:pPr>
              <a:buFont typeface="Wingdings" pitchFamily="2" charset="2"/>
              <a:buBlip>
                <a:blip r:embed="rId3"/>
              </a:buBlip>
            </a:pPr>
            <a:r>
              <a:rPr lang="tr-TR" dirty="0"/>
              <a:t>ZAMANI YETİŞTİREMİYORUM</a:t>
            </a:r>
          </a:p>
          <a:p>
            <a:pPr>
              <a:buFont typeface="Wingdings" pitchFamily="2" charset="2"/>
              <a:buNone/>
            </a:pPr>
            <a:endParaRPr lang="tr-TR" dirty="0"/>
          </a:p>
          <a:p>
            <a:pPr>
              <a:buFont typeface="Wingdings" pitchFamily="2" charset="2"/>
              <a:buBlip>
                <a:blip r:embed="rId3"/>
              </a:buBlip>
            </a:pPr>
            <a:r>
              <a:rPr lang="tr-TR" dirty="0"/>
              <a:t>SORULARA TAKILIP KALIYORUM</a:t>
            </a:r>
          </a:p>
          <a:p>
            <a:pPr>
              <a:buFont typeface="Wingdings" pitchFamily="2" charset="2"/>
              <a:buNone/>
            </a:pPr>
            <a:endParaRPr lang="tr-TR" dirty="0"/>
          </a:p>
          <a:p>
            <a:pPr>
              <a:buFont typeface="Wingdings" pitchFamily="2" charset="2"/>
              <a:buBlip>
                <a:blip r:embed="rId3"/>
              </a:buBlip>
            </a:pPr>
            <a:r>
              <a:rPr lang="tr-TR" dirty="0"/>
              <a:t>SINAV BİR AN ÖNCE BİTSİN İSTİYORUM, SIKILIYORUM.</a:t>
            </a:r>
          </a:p>
          <a:p>
            <a:pPr>
              <a:buFont typeface="Wingdings" pitchFamily="2" charset="2"/>
              <a:buNone/>
            </a:pPr>
            <a:endParaRPr lang="tr-TR" dirty="0"/>
          </a:p>
          <a:p>
            <a:pPr>
              <a:buFont typeface="Wingdings" pitchFamily="2" charset="2"/>
              <a:buBlip>
                <a:blip r:embed="rId3"/>
              </a:buBlip>
            </a:pPr>
            <a:r>
              <a:rPr lang="tr-TR" dirty="0"/>
              <a:t>OLUMSUZ SORU KÖKLERİNİ OLUMLU ANLIYORUM.</a:t>
            </a:r>
          </a:p>
          <a:p>
            <a:pPr>
              <a:buFont typeface="Wingdings" pitchFamily="2" charset="2"/>
              <a:buBlip>
                <a:blip r:embed="rId3"/>
              </a:buBlip>
            </a:pPr>
            <a:endParaRPr lang="tr-TR" dirty="0"/>
          </a:p>
        </p:txBody>
      </p:sp>
      <p:pic>
        <p:nvPicPr>
          <p:cNvPr id="5" name="Picture 7" descr="C:\Documents and Settings\Ortak\Local Settings\Temporary Internet Files\Content.IE5\7R9FA1RF\MCj0428067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3482" y="1268760"/>
            <a:ext cx="1478255" cy="1352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C:\Documents and Settings\Ortak\Local Settings\Temporary Internet Files\Content.IE5\ZKNDZNN9\MCj0304059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6296" y="1268760"/>
            <a:ext cx="1619672" cy="23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Documents and Settings\Ortak\Local Settings\Temporary Internet Files\Content.IE5\UF47VOW0\MCj0428075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43001" y="4869161"/>
            <a:ext cx="1616625" cy="1488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Nesne 7"/>
          <p:cNvGraphicFramePr>
            <a:graphicFrameLocks noChangeAspect="1"/>
          </p:cNvGraphicFramePr>
          <p:nvPr>
            <p:extLst>
              <p:ext uri="{D42A27DB-BD31-4B8C-83A1-F6EECF244321}">
                <p14:modId xmlns:p14="http://schemas.microsoft.com/office/powerpoint/2010/main" val="4045876789"/>
              </p:ext>
            </p:extLst>
          </p:nvPr>
        </p:nvGraphicFramePr>
        <p:xfrm>
          <a:off x="133110" y="4795426"/>
          <a:ext cx="1342545" cy="1755636"/>
        </p:xfrm>
        <a:graphic>
          <a:graphicData uri="http://schemas.openxmlformats.org/presentationml/2006/ole">
            <mc:AlternateContent xmlns:mc="http://schemas.openxmlformats.org/markup-compatibility/2006">
              <mc:Choice xmlns:v="urn:schemas-microsoft-com:vml" Requires="v">
                <p:oleObj spid="_x0000_s2102" name="Klip" r:id="rId7" imgW="1717675" imgH="3594100" progId="MS_ClipArt_Gallery.2">
                  <p:embed/>
                </p:oleObj>
              </mc:Choice>
              <mc:Fallback>
                <p:oleObj name="Klip" r:id="rId7" imgW="1717675" imgH="3594100" progId="MS_ClipArt_Gallery.2">
                  <p:embed/>
                  <p:pic>
                    <p:nvPicPr>
                      <p:cNvPr id="0" name="Object 10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10" y="4795426"/>
                        <a:ext cx="1342545" cy="1755636"/>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246938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331640" y="1052735"/>
            <a:ext cx="6120680" cy="3170099"/>
          </a:xfrm>
          <a:prstGeom prst="rect">
            <a:avLst/>
          </a:prstGeom>
        </p:spPr>
        <p:txBody>
          <a:bodyPr wrap="square">
            <a:spAutoFit/>
          </a:bodyPr>
          <a:lstStyle/>
          <a:p>
            <a:pPr algn="just">
              <a:buFont typeface="Wingdings" pitchFamily="2" charset="2"/>
              <a:buNone/>
            </a:pPr>
            <a:r>
              <a:rPr lang="tr-TR" sz="4000" dirty="0">
                <a:solidFill>
                  <a:srgbClr val="C00000"/>
                </a:solidFill>
              </a:rPr>
              <a:t>Soruları okurken hızınız kesecek olan dudak kıpırdatarak okumaktan uzak durun. Çünkü bu durum hızınızı kesecektir. </a:t>
            </a:r>
          </a:p>
        </p:txBody>
      </p:sp>
      <p:pic>
        <p:nvPicPr>
          <p:cNvPr id="5" name="Picture 2" descr="C:\Documents and Settings\Ortak\Local Settings\Temporary Internet Files\Content.IE5\7DZ8P3PX\MCj0298349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5475" y="4581128"/>
            <a:ext cx="3694677"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5742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83768" y="1557739"/>
            <a:ext cx="6192688" cy="3046988"/>
          </a:xfrm>
          <a:prstGeom prst="rect">
            <a:avLst/>
          </a:prstGeom>
        </p:spPr>
        <p:txBody>
          <a:bodyPr wrap="square">
            <a:spAutoFit/>
          </a:bodyPr>
          <a:lstStyle/>
          <a:p>
            <a:pPr>
              <a:buFont typeface="Wingdings" pitchFamily="2" charset="2"/>
              <a:buNone/>
            </a:pPr>
            <a:r>
              <a:rPr lang="tr-TR" b="1" dirty="0">
                <a:solidFill>
                  <a:srgbClr val="0070C0"/>
                </a:solidFill>
              </a:rPr>
              <a:t> </a:t>
            </a:r>
            <a:r>
              <a:rPr lang="tr-TR" sz="3200" b="1" dirty="0">
                <a:solidFill>
                  <a:srgbClr val="0070C0"/>
                </a:solidFill>
              </a:rPr>
              <a:t>Her kelimenin altını </a:t>
            </a:r>
            <a:r>
              <a:rPr lang="tr-TR" sz="3200" b="1" u="sng" dirty="0">
                <a:solidFill>
                  <a:srgbClr val="0070C0"/>
                </a:solidFill>
              </a:rPr>
              <a:t>çizmeyin.</a:t>
            </a:r>
            <a:r>
              <a:rPr lang="tr-TR" sz="3200" b="1" dirty="0">
                <a:solidFill>
                  <a:srgbClr val="0070C0"/>
                </a:solidFill>
              </a:rPr>
              <a:t> Bu size zaman kaybettirir.</a:t>
            </a:r>
          </a:p>
          <a:p>
            <a:pPr>
              <a:buFont typeface="Wingdings" pitchFamily="2" charset="2"/>
              <a:buNone/>
            </a:pPr>
            <a:r>
              <a:rPr lang="tr-TR" sz="3200" b="1" dirty="0">
                <a:solidFill>
                  <a:srgbClr val="0070C0"/>
                </a:solidFill>
              </a:rPr>
              <a:t>  </a:t>
            </a:r>
          </a:p>
          <a:p>
            <a:pPr>
              <a:buFont typeface="Wingdings" pitchFamily="2" charset="2"/>
              <a:buNone/>
            </a:pPr>
            <a:r>
              <a:rPr lang="tr-TR" sz="3200" b="1" dirty="0">
                <a:solidFill>
                  <a:srgbClr val="0070C0"/>
                </a:solidFill>
              </a:rPr>
              <a:t>   Sadece soru köklerinin ve önemli gördüğünüz diğer ipuçlarının altını çiziniz.</a:t>
            </a:r>
            <a:endParaRPr lang="tr-TR" sz="3200" dirty="0"/>
          </a:p>
        </p:txBody>
      </p:sp>
      <p:pic>
        <p:nvPicPr>
          <p:cNvPr id="5" name="Picture 3" descr="C:\Documents and Settings\Ortak\Local Settings\Temporary Internet Files\Content.IE5\UF47VOW0\MCj0290519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47" y="1943636"/>
            <a:ext cx="2383318" cy="2781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C:\Documents and Settings\Ortak\Local Settings\Temporary Internet Files\Content.IE5\7R9FA1RF\MCj0432579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776911">
            <a:off x="3469117" y="3622262"/>
            <a:ext cx="3717808" cy="3717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046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123728" y="836712"/>
            <a:ext cx="4572000" cy="4745915"/>
          </a:xfrm>
          <a:prstGeom prst="rect">
            <a:avLst/>
          </a:prstGeom>
        </p:spPr>
        <p:txBody>
          <a:bodyPr>
            <a:spAutoFit/>
          </a:bodyPr>
          <a:lstStyle/>
          <a:p>
            <a:pPr algn="ctr">
              <a:lnSpc>
                <a:spcPct val="90000"/>
              </a:lnSpc>
              <a:buFont typeface="Wingdings" pitchFamily="2" charset="2"/>
              <a:buNone/>
            </a:pPr>
            <a:r>
              <a:rPr lang="tr-TR" sz="4800" b="1" dirty="0">
                <a:solidFill>
                  <a:srgbClr val="C00000"/>
                </a:solidFill>
              </a:rPr>
              <a:t>TEST ÇÖZERKEN KODLAMA KONUSUNDA DİKKAT EDİLECEK HUSUSLAR</a:t>
            </a:r>
          </a:p>
        </p:txBody>
      </p:sp>
    </p:spTree>
    <p:extLst>
      <p:ext uri="{BB962C8B-B14F-4D97-AF65-F5344CB8AC3E}">
        <p14:creationId xmlns:p14="http://schemas.microsoft.com/office/powerpoint/2010/main" val="9627318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771800" y="809123"/>
            <a:ext cx="5904656" cy="4524315"/>
          </a:xfrm>
          <a:prstGeom prst="rect">
            <a:avLst/>
          </a:prstGeom>
        </p:spPr>
        <p:txBody>
          <a:bodyPr wrap="square">
            <a:spAutoFit/>
          </a:bodyPr>
          <a:lstStyle/>
          <a:p>
            <a:r>
              <a:rPr lang="tr-TR" sz="3600" b="1" dirty="0"/>
              <a:t>Soruyu kitapçık üzerinde çözmüş olmak o soruyla olan işinizin bittiği anlamına gelmez. </a:t>
            </a:r>
          </a:p>
          <a:p>
            <a:endParaRPr lang="tr-TR" sz="3600" b="1" dirty="0"/>
          </a:p>
          <a:p>
            <a:r>
              <a:rPr lang="tr-TR" sz="3600" b="1" dirty="0"/>
              <a:t>Soruyu doğru çözmek kadar optik forma doğru kodlamak da önemlidir.</a:t>
            </a:r>
            <a:endParaRPr lang="tr-TR" sz="3600" b="1" dirty="0">
              <a:solidFill>
                <a:srgbClr val="0070C0"/>
              </a:solidFill>
            </a:endParaRPr>
          </a:p>
        </p:txBody>
      </p:sp>
      <p:pic>
        <p:nvPicPr>
          <p:cNvPr id="5" name="Picture 2" descr="C:\Documents and Settings\Ortak\Local Settings\Temporary Internet Files\Content.IE5\0JD1QAHS\MCj0285922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348880"/>
            <a:ext cx="2376264"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20263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86000" y="1412776"/>
            <a:ext cx="6102424" cy="4031873"/>
          </a:xfrm>
          <a:prstGeom prst="rect">
            <a:avLst/>
          </a:prstGeom>
        </p:spPr>
        <p:txBody>
          <a:bodyPr wrap="square">
            <a:spAutoFit/>
          </a:bodyPr>
          <a:lstStyle/>
          <a:p>
            <a:r>
              <a:rPr lang="tr-TR" sz="2000" dirty="0">
                <a:solidFill>
                  <a:srgbClr val="002060"/>
                </a:solidFill>
              </a:rPr>
              <a:t> </a:t>
            </a:r>
            <a:r>
              <a:rPr lang="tr-TR" sz="3200" dirty="0">
                <a:solidFill>
                  <a:srgbClr val="002060"/>
                </a:solidFill>
              </a:rPr>
              <a:t>Kodlama her sayfadan sonra yapılmalıdır. Kodlama için geçen süre bir ölçüde dinlenme sürenizdir. Bilinç dışı bir şekilde zihniniz başka bir soruya geçmenin hazırlığını yapar. Dolu bir cevap kağıdı da kendinize olan güveninizi arttırır.</a:t>
            </a:r>
            <a:endParaRPr lang="tr-TR" sz="3200" dirty="0"/>
          </a:p>
        </p:txBody>
      </p:sp>
      <p:pic>
        <p:nvPicPr>
          <p:cNvPr id="5" name="Picture 4" descr="C:\Documents and Settings\Ortak\Local Settings\Temporary Internet Files\Content.IE5\ZKNDZNN9\MPj0396121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262580"/>
            <a:ext cx="1745516" cy="2629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03136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195736" y="643854"/>
            <a:ext cx="5904656" cy="5632311"/>
          </a:xfrm>
          <a:prstGeom prst="rect">
            <a:avLst/>
          </a:prstGeom>
        </p:spPr>
        <p:txBody>
          <a:bodyPr wrap="square">
            <a:spAutoFit/>
          </a:bodyPr>
          <a:lstStyle/>
          <a:p>
            <a:pPr algn="just">
              <a:lnSpc>
                <a:spcPct val="90000"/>
              </a:lnSpc>
              <a:buFont typeface="Wingdings" pitchFamily="2" charset="2"/>
              <a:buNone/>
            </a:pPr>
            <a:r>
              <a:rPr lang="tr-TR" sz="3600" dirty="0">
                <a:solidFill>
                  <a:srgbClr val="002060"/>
                </a:solidFill>
              </a:rPr>
              <a:t>Zaman kazanacağım diye kodlamayı sona bırakmak sınav sonrası yorgunluk ve dikkat dağılmasının fazlalığı sebebiyle hatalı veya eksik kodlama riskini artırır, kaydırma yapmanıza yol açar. Her yıl %0,5 adayın kaydırma hataları nedeniyle mağdur olduğunu unutmayınız</a:t>
            </a:r>
            <a:r>
              <a:rPr lang="tr-TR" sz="4000" dirty="0">
                <a:solidFill>
                  <a:srgbClr val="002060"/>
                </a:solidFill>
              </a:rPr>
              <a:t>. </a:t>
            </a:r>
          </a:p>
        </p:txBody>
      </p:sp>
      <p:pic>
        <p:nvPicPr>
          <p:cNvPr id="5" name="Picture 3" descr="C:\Documents and Settings\Ortak\Local Settings\Temporary Internet Files\Content.IE5\JR5GPUGG\MCj0378729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1484313"/>
            <a:ext cx="1831975" cy="18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nts and Settings\Ortak\Local Settings\Temporary Internet Files\Content.IE5\Y2KY02SA\MCj0428267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4365625"/>
            <a:ext cx="1763713"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98089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67744" y="1916832"/>
            <a:ext cx="6552728" cy="2585323"/>
          </a:xfrm>
          <a:prstGeom prst="rect">
            <a:avLst/>
          </a:prstGeom>
        </p:spPr>
        <p:txBody>
          <a:bodyPr wrap="square">
            <a:spAutoFit/>
          </a:bodyPr>
          <a:lstStyle/>
          <a:p>
            <a:pPr>
              <a:lnSpc>
                <a:spcPct val="90000"/>
              </a:lnSpc>
            </a:pPr>
            <a:r>
              <a:rPr lang="tr-TR" dirty="0"/>
              <a:t>Çalışmalarınızı yakından takip etmeli,</a:t>
            </a:r>
          </a:p>
          <a:p>
            <a:pPr>
              <a:lnSpc>
                <a:spcPct val="90000"/>
              </a:lnSpc>
              <a:buFontTx/>
              <a:buNone/>
            </a:pPr>
            <a:endParaRPr lang="tr-TR" dirty="0"/>
          </a:p>
          <a:p>
            <a:pPr>
              <a:lnSpc>
                <a:spcPct val="90000"/>
              </a:lnSpc>
            </a:pPr>
            <a:r>
              <a:rPr lang="tr-TR" dirty="0"/>
              <a:t>Etkin çalışma becerileri kazanmalı (etkin dinleme, etkin okuma)</a:t>
            </a:r>
          </a:p>
          <a:p>
            <a:pPr>
              <a:lnSpc>
                <a:spcPct val="90000"/>
              </a:lnSpc>
              <a:buFontTx/>
              <a:buNone/>
            </a:pPr>
            <a:endParaRPr lang="tr-TR" dirty="0"/>
          </a:p>
          <a:p>
            <a:pPr>
              <a:lnSpc>
                <a:spcPct val="90000"/>
              </a:lnSpc>
            </a:pPr>
            <a:r>
              <a:rPr lang="tr-TR" dirty="0"/>
              <a:t>Belleğinizi güçlendirmeli (öğrendiklerinizi hayatınızla bağdaştırmaya çalışın)</a:t>
            </a:r>
          </a:p>
          <a:p>
            <a:pPr>
              <a:lnSpc>
                <a:spcPct val="90000"/>
              </a:lnSpc>
              <a:buFontTx/>
              <a:buNone/>
            </a:pPr>
            <a:endParaRPr lang="tr-TR" dirty="0"/>
          </a:p>
          <a:p>
            <a:pPr>
              <a:lnSpc>
                <a:spcPct val="90000"/>
              </a:lnSpc>
            </a:pPr>
            <a:r>
              <a:rPr lang="tr-TR" dirty="0"/>
              <a:t>Testin iyi bir öğrenme süreci olduğunu kabul etmeli</a:t>
            </a:r>
          </a:p>
          <a:p>
            <a:pPr>
              <a:lnSpc>
                <a:spcPct val="90000"/>
              </a:lnSpc>
              <a:buFontTx/>
              <a:buNone/>
            </a:pPr>
            <a:endParaRPr lang="tr-TR" dirty="0"/>
          </a:p>
          <a:p>
            <a:pPr>
              <a:lnSpc>
                <a:spcPct val="90000"/>
              </a:lnSpc>
            </a:pPr>
            <a:r>
              <a:rPr lang="tr-TR" dirty="0"/>
              <a:t>Olumlu ve düzenli olmalısınız.</a:t>
            </a:r>
          </a:p>
        </p:txBody>
      </p:sp>
      <p:sp>
        <p:nvSpPr>
          <p:cNvPr id="5" name="Dikdörtgen 4"/>
          <p:cNvSpPr/>
          <p:nvPr/>
        </p:nvSpPr>
        <p:spPr>
          <a:xfrm>
            <a:off x="2699792" y="692696"/>
            <a:ext cx="4392488" cy="584775"/>
          </a:xfrm>
          <a:prstGeom prst="rect">
            <a:avLst/>
          </a:prstGeom>
        </p:spPr>
        <p:txBody>
          <a:bodyPr wrap="square">
            <a:spAutoFit/>
          </a:bodyPr>
          <a:lstStyle/>
          <a:p>
            <a:r>
              <a:rPr lang="tr-TR" sz="3200" b="1" dirty="0">
                <a:solidFill>
                  <a:srgbClr val="FF0000"/>
                </a:solidFill>
              </a:rPr>
              <a:t>TESTTE BAŞARI İÇİN</a:t>
            </a:r>
            <a:endParaRPr lang="tr-TR" sz="3200" dirty="0"/>
          </a:p>
        </p:txBody>
      </p:sp>
      <p:pic>
        <p:nvPicPr>
          <p:cNvPr id="6" name="Picture 7" descr="C:\Documents and Settings\Ortak\Local Settings\Temporary Internet Files\Content.IE5\ZKNDZNN9\MCj043259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204864"/>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57289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86000" y="1028343"/>
            <a:ext cx="6102424" cy="4524315"/>
          </a:xfrm>
          <a:prstGeom prst="rect">
            <a:avLst/>
          </a:prstGeom>
        </p:spPr>
        <p:txBody>
          <a:bodyPr wrap="square">
            <a:spAutoFit/>
          </a:bodyPr>
          <a:lstStyle/>
          <a:p>
            <a:r>
              <a:rPr lang="tr-TR" dirty="0">
                <a:latin typeface="Trebuchet MS" pitchFamily="34" charset="0"/>
              </a:rPr>
              <a:t>1- Yeni konularla ilgili test çözerken kolaydan zora doğru bir yol izlenmelidir.</a:t>
            </a:r>
          </a:p>
          <a:p>
            <a:endParaRPr lang="tr-TR" dirty="0">
              <a:latin typeface="Trebuchet MS" pitchFamily="34" charset="0"/>
            </a:endParaRPr>
          </a:p>
          <a:p>
            <a:r>
              <a:rPr lang="tr-TR" dirty="0">
                <a:latin typeface="Trebuchet MS" pitchFamily="34" charset="0"/>
              </a:rPr>
              <a:t>2- Öğrenilen her konu ile ilgili yeterince soru çözülmelidir.</a:t>
            </a:r>
          </a:p>
          <a:p>
            <a:endParaRPr lang="tr-TR" dirty="0">
              <a:latin typeface="Trebuchet MS" pitchFamily="34" charset="0"/>
            </a:endParaRPr>
          </a:p>
          <a:p>
            <a:r>
              <a:rPr lang="tr-TR" dirty="0">
                <a:latin typeface="Trebuchet MS" pitchFamily="34" charset="0"/>
              </a:rPr>
              <a:t>3- Mümkün olduğunca farklı kaynaklardan yararlanılmalıdır fakat amaca hitap etmeyen soru kaynakları boşa zaman harcanmasına ve yanlış yönde çalışma yapmaya yol açabilir.</a:t>
            </a:r>
          </a:p>
          <a:p>
            <a:endParaRPr lang="tr-TR" dirty="0">
              <a:latin typeface="Trebuchet MS" pitchFamily="34" charset="0"/>
            </a:endParaRPr>
          </a:p>
          <a:p>
            <a:r>
              <a:rPr lang="tr-TR" dirty="0">
                <a:latin typeface="Trebuchet MS" pitchFamily="34" charset="0"/>
              </a:rPr>
              <a:t>4- Bütün çalışmalarda resmi süre olan bir dakikaya bağlı kalınarak soru çözülmelidir.</a:t>
            </a:r>
          </a:p>
          <a:p>
            <a:endParaRPr lang="tr-TR" dirty="0">
              <a:latin typeface="Trebuchet MS" pitchFamily="34" charset="0"/>
            </a:endParaRPr>
          </a:p>
          <a:p>
            <a:r>
              <a:rPr lang="tr-TR" dirty="0">
                <a:latin typeface="Trebuchet MS" pitchFamily="34" charset="0"/>
              </a:rPr>
              <a:t>5- Soru kökleri çok iyi okunmalı soruda ne istendiği çok iyi anlaşılmalıdır.</a:t>
            </a:r>
          </a:p>
        </p:txBody>
      </p:sp>
      <p:pic>
        <p:nvPicPr>
          <p:cNvPr id="5" name="Picture 7" descr="C:\Documents and Settings\Ortak\Local Settings\Temporary Internet Files\Content.IE5\ZKNDZNN9\MCj043259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70854">
            <a:off x="179388" y="2708275"/>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227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331640" y="692696"/>
            <a:ext cx="7704856" cy="6186309"/>
          </a:xfrm>
          <a:prstGeom prst="rect">
            <a:avLst/>
          </a:prstGeom>
        </p:spPr>
        <p:txBody>
          <a:bodyPr wrap="square">
            <a:spAutoFit/>
          </a:bodyPr>
          <a:lstStyle/>
          <a:p>
            <a:r>
              <a:rPr lang="tr-TR" dirty="0">
                <a:latin typeface="Trebuchet MS" pitchFamily="34" charset="0"/>
              </a:rPr>
              <a:t>6- Soru anlaşılmadan şıklara geçilmemelidir.</a:t>
            </a:r>
          </a:p>
          <a:p>
            <a:endParaRPr lang="tr-TR" dirty="0">
              <a:latin typeface="Trebuchet MS" pitchFamily="34" charset="0"/>
            </a:endParaRPr>
          </a:p>
          <a:p>
            <a:r>
              <a:rPr lang="tr-TR" dirty="0">
                <a:latin typeface="Trebuchet MS" pitchFamily="34" charset="0"/>
              </a:rPr>
              <a:t>7- Soru kökleri okunurken olumlu ve olumsuz yönlerine dikkat edilmelidir.</a:t>
            </a:r>
          </a:p>
          <a:p>
            <a:endParaRPr lang="tr-TR" dirty="0">
              <a:latin typeface="Trebuchet MS" pitchFamily="34" charset="0"/>
            </a:endParaRPr>
          </a:p>
          <a:p>
            <a:r>
              <a:rPr lang="tr-TR" dirty="0">
                <a:latin typeface="Trebuchet MS" pitchFamily="34" charset="0"/>
              </a:rPr>
              <a:t>8- Eleme yapılan şıklar arasında ilk akla gelen şıkkın doğru olma olasılığı  yüksektir.</a:t>
            </a:r>
          </a:p>
          <a:p>
            <a:endParaRPr lang="tr-TR" dirty="0">
              <a:latin typeface="Trebuchet MS" pitchFamily="34" charset="0"/>
            </a:endParaRPr>
          </a:p>
          <a:p>
            <a:r>
              <a:rPr lang="tr-TR" dirty="0">
                <a:latin typeface="Trebuchet MS" pitchFamily="34" charset="0"/>
              </a:rPr>
              <a:t>9- Bazen 3 yanlışı bulmak bir doğruyu bulmaktan daha kolaydır. Yanlış şıkları eleyerek doğru cevaba ulaşabilirsiniz.</a:t>
            </a:r>
          </a:p>
          <a:p>
            <a:endParaRPr lang="tr-TR" dirty="0">
              <a:latin typeface="Trebuchet MS" pitchFamily="34" charset="0"/>
            </a:endParaRPr>
          </a:p>
          <a:p>
            <a:r>
              <a:rPr lang="tr-TR" dirty="0">
                <a:latin typeface="Trebuchet MS" pitchFamily="34" charset="0"/>
              </a:rPr>
              <a:t>10- Soru kökü dikkatli okunmalı, </a:t>
            </a:r>
          </a:p>
          <a:p>
            <a:endParaRPr lang="tr-TR" dirty="0">
              <a:latin typeface="Trebuchet MS" pitchFamily="34" charset="0"/>
            </a:endParaRPr>
          </a:p>
          <a:p>
            <a:r>
              <a:rPr lang="tr-TR" dirty="0">
                <a:latin typeface="Trebuchet MS" pitchFamily="34" charset="0"/>
              </a:rPr>
              <a:t>11- Test çözerken cevap şıklarında kendi görüşünüzü değil soruda istenilen doğru cevabı bulmanız gerektiğini unutmayınız.</a:t>
            </a:r>
          </a:p>
          <a:p>
            <a:endParaRPr lang="tr-TR" dirty="0">
              <a:latin typeface="Trebuchet MS" pitchFamily="34" charset="0"/>
            </a:endParaRPr>
          </a:p>
          <a:p>
            <a:r>
              <a:rPr lang="tr-TR" dirty="0">
                <a:latin typeface="Trebuchet MS" pitchFamily="34" charset="0"/>
              </a:rPr>
              <a:t>12- Soru kökünü yarım okuyup şıklara kesinlikle geçmeyin. Soru basit de olsa yanlış cevabı verebilirsiniz.</a:t>
            </a:r>
          </a:p>
          <a:p>
            <a:endParaRPr lang="tr-TR" dirty="0">
              <a:latin typeface="Trebuchet MS" pitchFamily="34" charset="0"/>
            </a:endParaRPr>
          </a:p>
          <a:p>
            <a:r>
              <a:rPr lang="tr-TR" dirty="0">
                <a:latin typeface="Trebuchet MS" pitchFamily="34" charset="0"/>
              </a:rPr>
              <a:t>13- Bütün şıkları okumadan cevabı işaretlemeyin. Daha doğru bir cevap diğer şıklarda olabilir.</a:t>
            </a:r>
          </a:p>
          <a:p>
            <a:endParaRPr lang="tr-TR" dirty="0">
              <a:latin typeface="Trebuchet MS" pitchFamily="34" charset="0"/>
            </a:endParaRPr>
          </a:p>
        </p:txBody>
      </p:sp>
      <p:pic>
        <p:nvPicPr>
          <p:cNvPr id="5" name="Picture 7" descr="C:\Documents and Settings\Ortak\Local Settings\Temporary Internet Files\Content.IE5\ZKNDZNN9\MCj043259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30003">
            <a:off x="14649" y="1398297"/>
            <a:ext cx="1164120" cy="1164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C:\Documents and Settings\Ortak\Local Settings\Temporary Internet Files\Content.IE5\ZKNDZNN9\MCj043259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30003">
            <a:off x="30906" y="3774561"/>
            <a:ext cx="1164120" cy="1164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2780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03648" y="1054594"/>
            <a:ext cx="6120680" cy="2554545"/>
          </a:xfrm>
          <a:prstGeom prst="rect">
            <a:avLst/>
          </a:prstGeom>
        </p:spPr>
        <p:txBody>
          <a:bodyPr wrap="square">
            <a:spAutoFit/>
          </a:bodyPr>
          <a:lstStyle/>
          <a:p>
            <a:pPr algn="just"/>
            <a:r>
              <a:rPr lang="tr-TR" sz="3200" b="1" dirty="0">
                <a:solidFill>
                  <a:srgbClr val="C00000"/>
                </a:solidFill>
              </a:rPr>
              <a:t>TEST ÇÖZME TEKNİKLERİ size bir slaytla öğretilemez. Bu, bol bol soru çözerek kendi kendinize öğreneceğiniz bir durumdur.</a:t>
            </a:r>
            <a:endParaRPr lang="tr-TR" sz="3200" dirty="0"/>
          </a:p>
        </p:txBody>
      </p:sp>
      <p:pic>
        <p:nvPicPr>
          <p:cNvPr id="5" name="Picture 2" descr="C:\Documents and Settings\Ortak\Local Settings\Temporary Internet Files\Content.IE5\UF47VOW0\MCj0432635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933056"/>
            <a:ext cx="3312368" cy="266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4224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rot="10800000" flipV="1">
            <a:off x="971600" y="1196752"/>
            <a:ext cx="6840760" cy="2554545"/>
          </a:xfrm>
          <a:prstGeom prst="rect">
            <a:avLst/>
          </a:prstGeom>
          <a:noFill/>
        </p:spPr>
        <p:txBody>
          <a:bodyPr wrap="square" rtlCol="0">
            <a:spAutoFit/>
          </a:bodyPr>
          <a:lstStyle/>
          <a:p>
            <a:pPr>
              <a:buFont typeface="Wingdings" pitchFamily="2" charset="2"/>
              <a:buBlip>
                <a:blip r:embed="rId2"/>
              </a:buBlip>
            </a:pPr>
            <a:r>
              <a:rPr lang="tr-TR" sz="2400" dirty="0"/>
              <a:t>BU ŞİKAYETLERİN ÇOĞUNUN ALTINDA SINAVLA İLGİLİ YANLIŞ ALIŞKANLIKLAR YATMAKTADIR.</a:t>
            </a:r>
          </a:p>
          <a:p>
            <a:pPr>
              <a:buFont typeface="Wingdings" pitchFamily="2" charset="2"/>
              <a:buNone/>
            </a:pPr>
            <a:endParaRPr lang="tr-TR" sz="2400" b="1" dirty="0">
              <a:solidFill>
                <a:srgbClr val="663300"/>
              </a:solidFill>
            </a:endParaRPr>
          </a:p>
          <a:p>
            <a:pPr algn="ctr">
              <a:buFont typeface="Wingdings" pitchFamily="2" charset="2"/>
              <a:buNone/>
            </a:pPr>
            <a:r>
              <a:rPr lang="tr-TR" sz="2400" b="1" dirty="0">
                <a:solidFill>
                  <a:srgbClr val="663300"/>
                </a:solidFill>
              </a:rPr>
              <a:t> </a:t>
            </a:r>
            <a:r>
              <a:rPr lang="tr-TR" sz="3200" b="1" dirty="0">
                <a:solidFill>
                  <a:srgbClr val="FF0000"/>
                </a:solidFill>
              </a:rPr>
              <a:t>BU DURUMDAN KURTULMAK İSTİYORMUSUNUZ?</a:t>
            </a:r>
            <a:r>
              <a:rPr lang="tr-TR" sz="3200" b="1" dirty="0">
                <a:solidFill>
                  <a:srgbClr val="663300"/>
                </a:solidFill>
              </a:rPr>
              <a:t> </a:t>
            </a:r>
          </a:p>
        </p:txBody>
      </p:sp>
      <p:pic>
        <p:nvPicPr>
          <p:cNvPr id="5" name="Picture 6" descr="C:\Documents and Settings\Ortak\Local Settings\Temporary Internet Files\Content.IE5\ZKNDZNN9\MCj0433817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783041"/>
            <a:ext cx="2880320" cy="2880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39266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539552" y="1412776"/>
            <a:ext cx="8238718" cy="2185214"/>
          </a:xfrm>
          <a:prstGeom prst="rect">
            <a:avLst/>
          </a:prstGeom>
          <a:noFill/>
        </p:spPr>
        <p:txBody>
          <a:bodyPr wrap="square" lIns="91440" tIns="45720" rIns="91440" bIns="45720">
            <a:spAutoFit/>
          </a:bodyPr>
          <a:lstStyle/>
          <a:p>
            <a:pPr algn="ctr"/>
            <a:r>
              <a:rPr lang="tr-TR"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HEPİNİZE BAŞARILAR DİLİYORUM…</a:t>
            </a:r>
          </a:p>
          <a:p>
            <a:pPr algn="r"/>
            <a:r>
              <a:rPr lang="tr-TR"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EMRAH BİLGİÇ</a:t>
            </a:r>
            <a:endParaRPr lang="tr-TR" sz="2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408961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907704" y="836712"/>
            <a:ext cx="5886400" cy="5016758"/>
          </a:xfrm>
          <a:prstGeom prst="rect">
            <a:avLst/>
          </a:prstGeom>
        </p:spPr>
        <p:txBody>
          <a:bodyPr wrap="square">
            <a:spAutoFit/>
          </a:bodyPr>
          <a:lstStyle/>
          <a:p>
            <a:pPr>
              <a:buFont typeface="Wingdings" pitchFamily="2" charset="2"/>
              <a:buBlip>
                <a:blip r:embed="rId2"/>
              </a:buBlip>
            </a:pPr>
            <a:r>
              <a:rPr lang="tr-TR" sz="4000" b="1" u="sng" dirty="0">
                <a:solidFill>
                  <a:srgbClr val="C00000"/>
                </a:solidFill>
              </a:rPr>
              <a:t>BİLGİ</a:t>
            </a:r>
            <a:r>
              <a:rPr lang="tr-TR" sz="4000" b="1" dirty="0">
                <a:solidFill>
                  <a:srgbClr val="C00000"/>
                </a:solidFill>
              </a:rPr>
              <a:t>-</a:t>
            </a:r>
            <a:r>
              <a:rPr lang="tr-TR" sz="4000" b="1" u="sng" dirty="0">
                <a:solidFill>
                  <a:srgbClr val="C00000"/>
                </a:solidFill>
              </a:rPr>
              <a:t>YORUM</a:t>
            </a:r>
            <a:r>
              <a:rPr lang="tr-TR" sz="4000" b="1" dirty="0">
                <a:solidFill>
                  <a:srgbClr val="C00000"/>
                </a:solidFill>
              </a:rPr>
              <a:t>-</a:t>
            </a:r>
            <a:r>
              <a:rPr lang="tr-TR" sz="4000" b="1" u="sng" dirty="0">
                <a:solidFill>
                  <a:srgbClr val="C00000"/>
                </a:solidFill>
              </a:rPr>
              <a:t>HIZ</a:t>
            </a:r>
          </a:p>
          <a:p>
            <a:pPr>
              <a:buFont typeface="Wingdings" pitchFamily="2" charset="2"/>
              <a:buNone/>
            </a:pPr>
            <a:endParaRPr lang="tr-TR" sz="2800" dirty="0"/>
          </a:p>
          <a:p>
            <a:pPr>
              <a:buFont typeface="Wingdings" pitchFamily="2" charset="2"/>
              <a:buNone/>
            </a:pPr>
            <a:r>
              <a:rPr lang="tr-TR" sz="3600" dirty="0">
                <a:solidFill>
                  <a:srgbClr val="002060"/>
                </a:solidFill>
              </a:rPr>
              <a:t>   BÜTÜN MESELE, ELİNİZDEKİ BİLGİYİ DOĞRU YORUMLAYARAK HANGİ SORUDA KULLANACAĞINIZI BİLMEKTE VE HIZLI OLMAKTA.</a:t>
            </a:r>
          </a:p>
        </p:txBody>
      </p:sp>
      <p:pic>
        <p:nvPicPr>
          <p:cNvPr id="5" name="Picture 1028" descr="C:\Documents and Settings\Fulya\Application Data\Microsoft\Media Catalog\Downloaded Clips\cl4\BD10019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2751161"/>
            <a:ext cx="160178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014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91680" y="1988840"/>
            <a:ext cx="6192688" cy="4531690"/>
          </a:xfrm>
          <a:prstGeom prst="rect">
            <a:avLst/>
          </a:prstGeom>
        </p:spPr>
        <p:txBody>
          <a:bodyPr wrap="square">
            <a:spAutoFit/>
          </a:bodyPr>
          <a:lstStyle/>
          <a:p>
            <a:pPr>
              <a:lnSpc>
                <a:spcPct val="80000"/>
              </a:lnSpc>
              <a:buFont typeface="Wingdings" pitchFamily="2" charset="2"/>
              <a:buNone/>
            </a:pPr>
            <a:endParaRPr lang="tr-TR" sz="2400" dirty="0"/>
          </a:p>
          <a:p>
            <a:pPr>
              <a:lnSpc>
                <a:spcPct val="80000"/>
              </a:lnSpc>
              <a:buFont typeface="Wingdings" pitchFamily="2" charset="2"/>
              <a:buNone/>
            </a:pPr>
            <a:r>
              <a:rPr lang="tr-TR" sz="2400" dirty="0"/>
              <a:t>	</a:t>
            </a:r>
            <a:r>
              <a:rPr lang="tr-TR" sz="2400" b="1" dirty="0" err="1">
                <a:solidFill>
                  <a:srgbClr val="FF0000"/>
                </a:solidFill>
              </a:rPr>
              <a:t>BİLGİ</a:t>
            </a:r>
            <a:r>
              <a:rPr lang="tr-TR" sz="2400" dirty="0" err="1">
                <a:solidFill>
                  <a:srgbClr val="FF0000"/>
                </a:solidFill>
              </a:rPr>
              <a:t>:</a:t>
            </a:r>
            <a:r>
              <a:rPr lang="tr-TR" sz="2400" dirty="0" err="1"/>
              <a:t>öğrenme</a:t>
            </a:r>
            <a:r>
              <a:rPr lang="tr-TR" sz="2400" dirty="0"/>
              <a:t> ile </a:t>
            </a:r>
            <a:r>
              <a:rPr lang="tr-TR" sz="2400" dirty="0" err="1"/>
              <a:t>kazanılır.Tekrar</a:t>
            </a:r>
            <a:r>
              <a:rPr lang="tr-TR" sz="2400" dirty="0"/>
              <a:t> ile pekiştirilir. Test çözme tekniğini kullanmanın temelini teşkil eder.</a:t>
            </a:r>
          </a:p>
          <a:p>
            <a:pPr>
              <a:lnSpc>
                <a:spcPct val="80000"/>
              </a:lnSpc>
              <a:buFont typeface="Wingdings" pitchFamily="2" charset="2"/>
              <a:buNone/>
            </a:pPr>
            <a:r>
              <a:rPr lang="tr-TR" sz="2400" b="1" dirty="0"/>
              <a:t>  </a:t>
            </a:r>
          </a:p>
          <a:p>
            <a:pPr>
              <a:lnSpc>
                <a:spcPct val="80000"/>
              </a:lnSpc>
              <a:buFont typeface="Wingdings" pitchFamily="2" charset="2"/>
              <a:buNone/>
            </a:pPr>
            <a:r>
              <a:rPr lang="tr-TR" sz="2400" b="1" dirty="0"/>
              <a:t> 	</a:t>
            </a:r>
            <a:r>
              <a:rPr lang="tr-TR" sz="2400" b="1" dirty="0">
                <a:solidFill>
                  <a:srgbClr val="FF0000"/>
                </a:solidFill>
              </a:rPr>
              <a:t>YORUM:</a:t>
            </a:r>
            <a:r>
              <a:rPr lang="tr-TR" sz="2400" dirty="0"/>
              <a:t> öğrenilen ve tekrar ile pekiştirilen bilgi ile ilgili düşünce geliştirme veya bilgiye farklı açılardan bakabilme gücünü ifade eder. Test çözme tekniğinin geliştirilmesini sağlar.</a:t>
            </a:r>
          </a:p>
          <a:p>
            <a:pPr>
              <a:lnSpc>
                <a:spcPct val="80000"/>
              </a:lnSpc>
              <a:buFont typeface="Wingdings" pitchFamily="2" charset="2"/>
              <a:buNone/>
            </a:pPr>
            <a:r>
              <a:rPr lang="tr-TR" sz="2400" b="1" dirty="0"/>
              <a:t>   </a:t>
            </a:r>
          </a:p>
          <a:p>
            <a:pPr>
              <a:lnSpc>
                <a:spcPct val="80000"/>
              </a:lnSpc>
              <a:buFont typeface="Wingdings" pitchFamily="2" charset="2"/>
              <a:buNone/>
            </a:pPr>
            <a:r>
              <a:rPr lang="tr-TR" sz="2400" b="1" dirty="0">
                <a:solidFill>
                  <a:srgbClr val="FF0000"/>
                </a:solidFill>
              </a:rPr>
              <a:t>	HIZ:</a:t>
            </a:r>
            <a:r>
              <a:rPr lang="tr-TR" sz="2400" dirty="0"/>
              <a:t> kazanılan bilgiye ve elde edinilen yorum gücüne   zaman kısıtlaması içinde çözülmesidir. Hız, test çözerken  zamanı etkin bir biçimde kullanmamıza yardım eder.</a:t>
            </a:r>
          </a:p>
        </p:txBody>
      </p:sp>
      <p:pic>
        <p:nvPicPr>
          <p:cNvPr id="5" name="Picture 7" descr="C:\Documents and Settings\Ortak\Local Settings\Temporary Internet Files\Content.IE5\ZKNDZNN9\MCj043259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17" y="2708275"/>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ikdörtgen 5"/>
          <p:cNvSpPr/>
          <p:nvPr/>
        </p:nvSpPr>
        <p:spPr>
          <a:xfrm>
            <a:off x="1786465" y="692696"/>
            <a:ext cx="6003118" cy="923330"/>
          </a:xfrm>
          <a:prstGeom prst="rect">
            <a:avLst/>
          </a:prstGeom>
        </p:spPr>
        <p:txBody>
          <a:bodyPr wrap="none">
            <a:spAutoFit/>
          </a:bodyPr>
          <a:lstStyle/>
          <a:p>
            <a:r>
              <a:rPr lang="tr-TR" sz="3200" dirty="0"/>
              <a:t>Test çözmede </a:t>
            </a:r>
            <a:r>
              <a:rPr lang="tr-TR" sz="5400" dirty="0">
                <a:solidFill>
                  <a:srgbClr val="FF0000"/>
                </a:solidFill>
              </a:rPr>
              <a:t>3</a:t>
            </a:r>
            <a:r>
              <a:rPr lang="tr-TR" sz="3200" dirty="0"/>
              <a:t> unsur önemlidir.</a:t>
            </a:r>
          </a:p>
        </p:txBody>
      </p:sp>
    </p:spTree>
    <p:extLst>
      <p:ext uri="{BB962C8B-B14F-4D97-AF65-F5344CB8AC3E}">
        <p14:creationId xmlns:p14="http://schemas.microsoft.com/office/powerpoint/2010/main" val="3442066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63688" y="711205"/>
            <a:ext cx="6105675" cy="5262979"/>
          </a:xfrm>
          <a:prstGeom prst="rect">
            <a:avLst/>
          </a:prstGeom>
        </p:spPr>
        <p:txBody>
          <a:bodyPr wrap="square">
            <a:spAutoFit/>
          </a:bodyPr>
          <a:lstStyle/>
          <a:p>
            <a:pPr algn="ctr">
              <a:buFont typeface="Wingdings" pitchFamily="2" charset="2"/>
              <a:buNone/>
            </a:pPr>
            <a:r>
              <a:rPr lang="tr-TR" sz="4000" b="1" u="sng" dirty="0">
                <a:solidFill>
                  <a:srgbClr val="FF0000"/>
                </a:solidFill>
              </a:rPr>
              <a:t>ÖNYARGILARDAN KURTULUN</a:t>
            </a:r>
          </a:p>
          <a:p>
            <a:pPr>
              <a:buFont typeface="Wingdings" pitchFamily="2" charset="2"/>
              <a:buBlip>
                <a:blip r:embed="rId2"/>
              </a:buBlip>
            </a:pPr>
            <a:r>
              <a:rPr lang="tr-TR" sz="3200" dirty="0"/>
              <a:t>Bu konuları anlayamıyorum , aptal olmalıyım.</a:t>
            </a:r>
          </a:p>
          <a:p>
            <a:pPr>
              <a:buFont typeface="Wingdings" pitchFamily="2" charset="2"/>
              <a:buNone/>
            </a:pPr>
            <a:endParaRPr lang="tr-TR" sz="3200" dirty="0"/>
          </a:p>
          <a:p>
            <a:pPr>
              <a:buFont typeface="Wingdings" pitchFamily="2" charset="2"/>
              <a:buBlip>
                <a:blip r:embed="rId2"/>
              </a:buBlip>
            </a:pPr>
            <a:r>
              <a:rPr lang="tr-TR" sz="3200" dirty="0"/>
              <a:t>Ben zaten bu konuları anlamıyorum.</a:t>
            </a:r>
          </a:p>
          <a:p>
            <a:pPr>
              <a:buFont typeface="Wingdings" pitchFamily="2" charset="2"/>
              <a:buNone/>
            </a:pPr>
            <a:endParaRPr lang="tr-TR" sz="3200" dirty="0"/>
          </a:p>
          <a:p>
            <a:pPr>
              <a:buFont typeface="Wingdings" pitchFamily="2" charset="2"/>
              <a:buBlip>
                <a:blip r:embed="rId2"/>
              </a:buBlip>
            </a:pPr>
            <a:r>
              <a:rPr lang="tr-TR" sz="3200" dirty="0"/>
              <a:t>Biliyorum bu sınavda başarılı olamayacağım.</a:t>
            </a:r>
          </a:p>
        </p:txBody>
      </p:sp>
      <p:pic>
        <p:nvPicPr>
          <p:cNvPr id="5" name="Picture 5" descr="C:\Documents and Settings\Ortak\Local Settings\Temporary Internet Files\Content.IE5\UF47VOW0\MPj0414037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250" y="2492896"/>
            <a:ext cx="1595438"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777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j019954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34" y="332656"/>
            <a:ext cx="167005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ikdörtgen 4"/>
          <p:cNvSpPr/>
          <p:nvPr/>
        </p:nvSpPr>
        <p:spPr>
          <a:xfrm>
            <a:off x="3131840" y="790977"/>
            <a:ext cx="3960440" cy="523220"/>
          </a:xfrm>
          <a:prstGeom prst="rect">
            <a:avLst/>
          </a:prstGeom>
        </p:spPr>
        <p:txBody>
          <a:bodyPr wrap="square">
            <a:spAutoFit/>
          </a:bodyPr>
          <a:lstStyle/>
          <a:p>
            <a:r>
              <a:rPr lang="tr-TR" sz="2800" b="1" dirty="0">
                <a:solidFill>
                  <a:srgbClr val="FF99CC"/>
                </a:solidFill>
                <a:latin typeface="Lucida Handwriting" pitchFamily="66" charset="0"/>
              </a:rPr>
              <a:t>DEMİRYOLU  İŞÇİSİ</a:t>
            </a:r>
            <a:r>
              <a:rPr lang="tr-TR" sz="2800" dirty="0"/>
              <a:t> </a:t>
            </a:r>
          </a:p>
        </p:txBody>
      </p:sp>
      <p:sp>
        <p:nvSpPr>
          <p:cNvPr id="6" name="Dikdörtgen 5"/>
          <p:cNvSpPr/>
          <p:nvPr/>
        </p:nvSpPr>
        <p:spPr>
          <a:xfrm>
            <a:off x="1187624" y="1988840"/>
            <a:ext cx="7110536" cy="3970318"/>
          </a:xfrm>
          <a:prstGeom prst="rect">
            <a:avLst/>
          </a:prstGeom>
        </p:spPr>
        <p:txBody>
          <a:bodyPr wrap="square">
            <a:spAutoFit/>
          </a:bodyPr>
          <a:lstStyle/>
          <a:p>
            <a:r>
              <a:rPr lang="tr-TR" dirty="0" err="1">
                <a:solidFill>
                  <a:srgbClr val="002060"/>
                </a:solidFill>
                <a:latin typeface="Comic Sans MS" pitchFamily="66" charset="0"/>
              </a:rPr>
              <a:t>Nick</a:t>
            </a:r>
            <a:r>
              <a:rPr lang="tr-TR" dirty="0">
                <a:solidFill>
                  <a:srgbClr val="002060"/>
                </a:solidFill>
                <a:latin typeface="Comic Sans MS" pitchFamily="66" charset="0"/>
              </a:rPr>
              <a:t> adında bir demiryolu işçisinin öyküsü bu. </a:t>
            </a:r>
            <a:r>
              <a:rPr lang="tr-TR" dirty="0" err="1">
                <a:solidFill>
                  <a:srgbClr val="002060"/>
                </a:solidFill>
                <a:latin typeface="Comic Sans MS" pitchFamily="66" charset="0"/>
              </a:rPr>
              <a:t>Nick</a:t>
            </a:r>
            <a:endParaRPr lang="tr-TR" dirty="0">
              <a:solidFill>
                <a:srgbClr val="002060"/>
              </a:solidFill>
              <a:latin typeface="Comic Sans MS" pitchFamily="66" charset="0"/>
            </a:endParaRPr>
          </a:p>
          <a:p>
            <a:r>
              <a:rPr lang="tr-TR" dirty="0">
                <a:solidFill>
                  <a:srgbClr val="002060"/>
                </a:solidFill>
                <a:latin typeface="Comic Sans MS" pitchFamily="66" charset="0"/>
              </a:rPr>
              <a:t>güçlü, sağlıklı bir demiryolu işçisi. Arkadaşlarıyla ilişki</a:t>
            </a:r>
          </a:p>
          <a:p>
            <a:r>
              <a:rPr lang="tr-TR" dirty="0">
                <a:solidFill>
                  <a:srgbClr val="002060"/>
                </a:solidFill>
                <a:latin typeface="Comic Sans MS" pitchFamily="66" charset="0"/>
              </a:rPr>
              <a:t>si iyi ve işini iyi yapan güvenilir bir insan. Ne var ki ,</a:t>
            </a:r>
          </a:p>
          <a:p>
            <a:r>
              <a:rPr lang="tr-TR" dirty="0">
                <a:solidFill>
                  <a:srgbClr val="002060"/>
                </a:solidFill>
                <a:latin typeface="Comic Sans MS" pitchFamily="66" charset="0"/>
              </a:rPr>
              <a:t>kötümser birisi, her şeyin kötüsünü bilir ve başına hep </a:t>
            </a:r>
          </a:p>
          <a:p>
            <a:r>
              <a:rPr lang="tr-TR" dirty="0">
                <a:solidFill>
                  <a:srgbClr val="002060"/>
                </a:solidFill>
                <a:latin typeface="Comic Sans MS" pitchFamily="66" charset="0"/>
              </a:rPr>
              <a:t>kötü şeylerin geleceğine inandırır kendisini.</a:t>
            </a:r>
          </a:p>
          <a:p>
            <a:r>
              <a:rPr lang="tr-TR" dirty="0">
                <a:solidFill>
                  <a:srgbClr val="002060"/>
                </a:solidFill>
                <a:latin typeface="Comic Sans MS" pitchFamily="66" charset="0"/>
              </a:rPr>
              <a:t>	Bir yaz günü tren işçileri, ustabaşının doğum günü</a:t>
            </a:r>
          </a:p>
          <a:p>
            <a:r>
              <a:rPr lang="tr-TR" dirty="0">
                <a:solidFill>
                  <a:srgbClr val="002060"/>
                </a:solidFill>
                <a:latin typeface="Comic Sans MS" pitchFamily="66" charset="0"/>
              </a:rPr>
              <a:t>nedeniyle bir saat önceden bırakırlar çalışmayı. Tamir</a:t>
            </a:r>
          </a:p>
          <a:p>
            <a:r>
              <a:rPr lang="tr-TR" dirty="0">
                <a:solidFill>
                  <a:srgbClr val="002060"/>
                </a:solidFill>
                <a:latin typeface="Comic Sans MS" pitchFamily="66" charset="0"/>
              </a:rPr>
              <a:t>için gelmiş olan bir soğutucu vagonunun içine girer </a:t>
            </a:r>
          </a:p>
          <a:p>
            <a:r>
              <a:rPr lang="tr-TR" dirty="0" err="1">
                <a:solidFill>
                  <a:srgbClr val="002060"/>
                </a:solidFill>
                <a:latin typeface="Comic Sans MS" pitchFamily="66" charset="0"/>
              </a:rPr>
              <a:t>Nick</a:t>
            </a:r>
            <a:r>
              <a:rPr lang="tr-TR" dirty="0">
                <a:solidFill>
                  <a:srgbClr val="002060"/>
                </a:solidFill>
                <a:latin typeface="Comic Sans MS" pitchFamily="66" charset="0"/>
              </a:rPr>
              <a:t>, yanlışlıkla içerden kapatır kapıyı, kendini </a:t>
            </a:r>
            <a:r>
              <a:rPr lang="tr-TR" dirty="0" err="1">
                <a:solidFill>
                  <a:srgbClr val="002060"/>
                </a:solidFill>
                <a:latin typeface="Comic Sans MS" pitchFamily="66" charset="0"/>
              </a:rPr>
              <a:t>soğutu</a:t>
            </a:r>
            <a:endParaRPr lang="tr-TR" dirty="0">
              <a:solidFill>
                <a:srgbClr val="002060"/>
              </a:solidFill>
              <a:latin typeface="Comic Sans MS" pitchFamily="66" charset="0"/>
            </a:endParaRPr>
          </a:p>
          <a:p>
            <a:r>
              <a:rPr lang="tr-TR" dirty="0" err="1">
                <a:solidFill>
                  <a:srgbClr val="002060"/>
                </a:solidFill>
                <a:latin typeface="Comic Sans MS" pitchFamily="66" charset="0"/>
              </a:rPr>
              <a:t>cu</a:t>
            </a:r>
            <a:r>
              <a:rPr lang="tr-TR" dirty="0">
                <a:solidFill>
                  <a:srgbClr val="002060"/>
                </a:solidFill>
                <a:latin typeface="Comic Sans MS" pitchFamily="66" charset="0"/>
              </a:rPr>
              <a:t> vagona kilitler. Diğer işçiler </a:t>
            </a:r>
            <a:r>
              <a:rPr lang="tr-TR" dirty="0" err="1">
                <a:solidFill>
                  <a:srgbClr val="002060"/>
                </a:solidFill>
                <a:latin typeface="Comic Sans MS" pitchFamily="66" charset="0"/>
              </a:rPr>
              <a:t>Nick’in</a:t>
            </a:r>
            <a:r>
              <a:rPr lang="tr-TR" dirty="0">
                <a:solidFill>
                  <a:srgbClr val="002060"/>
                </a:solidFill>
                <a:latin typeface="Comic Sans MS" pitchFamily="66" charset="0"/>
              </a:rPr>
              <a:t>  kendilerinden </a:t>
            </a:r>
          </a:p>
          <a:p>
            <a:r>
              <a:rPr lang="tr-TR" dirty="0">
                <a:solidFill>
                  <a:srgbClr val="002060"/>
                </a:solidFill>
                <a:latin typeface="Comic Sans MS" pitchFamily="66" charset="0"/>
              </a:rPr>
              <a:t>önce çıktığını düşünürler. </a:t>
            </a:r>
            <a:r>
              <a:rPr lang="tr-TR" dirty="0" err="1">
                <a:solidFill>
                  <a:srgbClr val="002060"/>
                </a:solidFill>
                <a:latin typeface="Comic Sans MS" pitchFamily="66" charset="0"/>
              </a:rPr>
              <a:t>Nick</a:t>
            </a:r>
            <a:r>
              <a:rPr lang="tr-TR" dirty="0">
                <a:solidFill>
                  <a:srgbClr val="002060"/>
                </a:solidFill>
                <a:latin typeface="Comic Sans MS" pitchFamily="66" charset="0"/>
              </a:rPr>
              <a:t> kapıyı tekmeler, bağırır,</a:t>
            </a:r>
          </a:p>
          <a:p>
            <a:r>
              <a:rPr lang="tr-TR" dirty="0">
                <a:solidFill>
                  <a:srgbClr val="002060"/>
                </a:solidFill>
                <a:latin typeface="Comic Sans MS" pitchFamily="66" charset="0"/>
              </a:rPr>
              <a:t>ama kimse duymaz, duyanlar da bu tür seslerin sürekli </a:t>
            </a:r>
          </a:p>
          <a:p>
            <a:r>
              <a:rPr lang="tr-TR" dirty="0">
                <a:solidFill>
                  <a:srgbClr val="002060"/>
                </a:solidFill>
                <a:latin typeface="Comic Sans MS" pitchFamily="66" charset="0"/>
              </a:rPr>
              <a:t>geldiği bir ortamda çalıştıkları için kulak asmazlar bu</a:t>
            </a:r>
          </a:p>
          <a:p>
            <a:r>
              <a:rPr lang="tr-TR" dirty="0">
                <a:solidFill>
                  <a:srgbClr val="002060"/>
                </a:solidFill>
                <a:latin typeface="Comic Sans MS" pitchFamily="66" charset="0"/>
              </a:rPr>
              <a:t>gürültülere…. </a:t>
            </a:r>
            <a:endParaRPr lang="tr-TR" sz="1400" dirty="0">
              <a:solidFill>
                <a:srgbClr val="002060"/>
              </a:solidFill>
              <a:latin typeface="Comic Sans MS" pitchFamily="66" charset="0"/>
            </a:endParaRPr>
          </a:p>
        </p:txBody>
      </p:sp>
    </p:spTree>
    <p:extLst>
      <p:ext uri="{BB962C8B-B14F-4D97-AF65-F5344CB8AC3E}">
        <p14:creationId xmlns:p14="http://schemas.microsoft.com/office/powerpoint/2010/main" val="657165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27584" y="908720"/>
            <a:ext cx="7758608" cy="5078313"/>
          </a:xfrm>
          <a:prstGeom prst="rect">
            <a:avLst/>
          </a:prstGeom>
        </p:spPr>
        <p:txBody>
          <a:bodyPr wrap="square">
            <a:spAutoFit/>
          </a:bodyPr>
          <a:lstStyle/>
          <a:p>
            <a:r>
              <a:rPr lang="tr-TR" dirty="0" err="1">
                <a:solidFill>
                  <a:srgbClr val="002060"/>
                </a:solidFill>
                <a:latin typeface="Comic Sans MS" pitchFamily="66" charset="0"/>
              </a:rPr>
              <a:t>Nick</a:t>
            </a:r>
            <a:r>
              <a:rPr lang="tr-TR" dirty="0">
                <a:solidFill>
                  <a:srgbClr val="002060"/>
                </a:solidFill>
                <a:latin typeface="Comic Sans MS" pitchFamily="66" charset="0"/>
              </a:rPr>
              <a:t> burada donarak öleceğinden korkmaya başlar ve</a:t>
            </a:r>
          </a:p>
          <a:p>
            <a:r>
              <a:rPr lang="tr-TR" dirty="0">
                <a:solidFill>
                  <a:srgbClr val="002060"/>
                </a:solidFill>
                <a:latin typeface="Comic Sans MS" pitchFamily="66" charset="0"/>
              </a:rPr>
              <a:t>buna inandırır kendini. Eğer buradan çıkamazsam</a:t>
            </a:r>
          </a:p>
          <a:p>
            <a:r>
              <a:rPr lang="tr-TR" dirty="0">
                <a:solidFill>
                  <a:srgbClr val="002060"/>
                </a:solidFill>
                <a:latin typeface="Comic Sans MS" pitchFamily="66" charset="0"/>
              </a:rPr>
              <a:t>kaskatı donacağım diye düşünmeye başlar. İçeride  yarı</a:t>
            </a:r>
          </a:p>
          <a:p>
            <a:r>
              <a:rPr lang="tr-TR" dirty="0" err="1">
                <a:solidFill>
                  <a:srgbClr val="002060"/>
                </a:solidFill>
                <a:latin typeface="Comic Sans MS" pitchFamily="66" charset="0"/>
              </a:rPr>
              <a:t>sı</a:t>
            </a:r>
            <a:r>
              <a:rPr lang="tr-TR" dirty="0">
                <a:solidFill>
                  <a:srgbClr val="002060"/>
                </a:solidFill>
                <a:latin typeface="Comic Sans MS" pitchFamily="66" charset="0"/>
              </a:rPr>
              <a:t> yırtılmış bir karton kutunun içine  girer, titremeye</a:t>
            </a:r>
          </a:p>
          <a:p>
            <a:r>
              <a:rPr lang="tr-TR" dirty="0">
                <a:solidFill>
                  <a:srgbClr val="002060"/>
                </a:solidFill>
                <a:latin typeface="Comic Sans MS" pitchFamily="66" charset="0"/>
              </a:rPr>
              <a:t>başlar. Eline geçirdiği bir kağıda karısına ve ailesine </a:t>
            </a:r>
          </a:p>
          <a:p>
            <a:r>
              <a:rPr lang="tr-TR" dirty="0">
                <a:solidFill>
                  <a:srgbClr val="002060"/>
                </a:solidFill>
                <a:latin typeface="Comic Sans MS" pitchFamily="66" charset="0"/>
              </a:rPr>
              <a:t>son düşüncelerini içeren bir mektup yazar: Çok soğuk,</a:t>
            </a:r>
          </a:p>
          <a:p>
            <a:r>
              <a:rPr lang="tr-TR" dirty="0">
                <a:solidFill>
                  <a:srgbClr val="002060"/>
                </a:solidFill>
                <a:latin typeface="Comic Sans MS" pitchFamily="66" charset="0"/>
              </a:rPr>
              <a:t>bedenim hissizleşmeye başladı. Bir uyusam! Bunlar </a:t>
            </a:r>
          </a:p>
          <a:p>
            <a:r>
              <a:rPr lang="tr-TR" dirty="0">
                <a:solidFill>
                  <a:srgbClr val="002060"/>
                </a:solidFill>
                <a:latin typeface="Comic Sans MS" pitchFamily="66" charset="0"/>
              </a:rPr>
              <a:t>onun son sözlerim olabilir.</a:t>
            </a:r>
          </a:p>
          <a:p>
            <a:r>
              <a:rPr lang="tr-TR" dirty="0">
                <a:solidFill>
                  <a:srgbClr val="002060"/>
                </a:solidFill>
                <a:latin typeface="Comic Sans MS" pitchFamily="66" charset="0"/>
              </a:rPr>
              <a:t>	Ertesi gün soğutucu vagonun kapısını açan işçiler, </a:t>
            </a:r>
          </a:p>
          <a:p>
            <a:r>
              <a:rPr lang="tr-TR" dirty="0" err="1">
                <a:solidFill>
                  <a:srgbClr val="002060"/>
                </a:solidFill>
                <a:latin typeface="Comic Sans MS" pitchFamily="66" charset="0"/>
              </a:rPr>
              <a:t>Nick’in</a:t>
            </a:r>
            <a:r>
              <a:rPr lang="tr-TR" dirty="0">
                <a:solidFill>
                  <a:srgbClr val="002060"/>
                </a:solidFill>
                <a:latin typeface="Comic Sans MS" pitchFamily="66" charset="0"/>
              </a:rPr>
              <a:t> donmuş bedenini bulurlar. Üzerinde  yapılan</a:t>
            </a:r>
          </a:p>
          <a:p>
            <a:r>
              <a:rPr lang="tr-TR" dirty="0">
                <a:solidFill>
                  <a:srgbClr val="002060"/>
                </a:solidFill>
                <a:latin typeface="Comic Sans MS" pitchFamily="66" charset="0"/>
              </a:rPr>
              <a:t>otopsi , onun donarak öldüğünü göstermektedir. </a:t>
            </a:r>
          </a:p>
          <a:p>
            <a:r>
              <a:rPr lang="tr-TR" dirty="0">
                <a:solidFill>
                  <a:srgbClr val="002060"/>
                </a:solidFill>
                <a:latin typeface="Comic Sans MS" pitchFamily="66" charset="0"/>
              </a:rPr>
              <a:t>	Fakat  bu olayı olağanüstü </a:t>
            </a:r>
            <a:r>
              <a:rPr lang="tr-TR" dirty="0" err="1">
                <a:solidFill>
                  <a:srgbClr val="002060"/>
                </a:solidFill>
                <a:latin typeface="Comic Sans MS" pitchFamily="66" charset="0"/>
              </a:rPr>
              <a:t>yapan,soğutucu</a:t>
            </a:r>
            <a:r>
              <a:rPr lang="tr-TR" dirty="0">
                <a:solidFill>
                  <a:srgbClr val="002060"/>
                </a:solidFill>
                <a:latin typeface="Comic Sans MS" pitchFamily="66" charset="0"/>
              </a:rPr>
              <a:t> vagonun</a:t>
            </a:r>
          </a:p>
          <a:p>
            <a:r>
              <a:rPr lang="tr-TR" dirty="0">
                <a:solidFill>
                  <a:srgbClr val="002060"/>
                </a:solidFill>
                <a:latin typeface="Comic Sans MS" pitchFamily="66" charset="0"/>
              </a:rPr>
              <a:t>soğutma motorunun bozuk ve çalışmıyor olmasıdır. </a:t>
            </a:r>
          </a:p>
          <a:p>
            <a:r>
              <a:rPr lang="tr-TR" dirty="0">
                <a:solidFill>
                  <a:srgbClr val="002060"/>
                </a:solidFill>
                <a:latin typeface="Comic Sans MS" pitchFamily="66" charset="0"/>
              </a:rPr>
              <a:t>vagonun içindeki ısı 18 derecedir ve vagonda bol hava</a:t>
            </a:r>
          </a:p>
          <a:p>
            <a:r>
              <a:rPr lang="tr-TR" dirty="0">
                <a:solidFill>
                  <a:srgbClr val="002060"/>
                </a:solidFill>
                <a:latin typeface="Comic Sans MS" pitchFamily="66" charset="0"/>
              </a:rPr>
              <a:t>vardır.</a:t>
            </a:r>
          </a:p>
          <a:p>
            <a:r>
              <a:rPr lang="tr-TR" dirty="0">
                <a:solidFill>
                  <a:srgbClr val="002060"/>
                </a:solidFill>
                <a:latin typeface="Comic Sans MS" pitchFamily="66" charset="0"/>
              </a:rPr>
              <a:t>	</a:t>
            </a:r>
            <a:r>
              <a:rPr lang="tr-TR" dirty="0" err="1">
                <a:solidFill>
                  <a:srgbClr val="002060"/>
                </a:solidFill>
                <a:latin typeface="Comic Sans MS" pitchFamily="66" charset="0"/>
              </a:rPr>
              <a:t>Nick</a:t>
            </a:r>
            <a:r>
              <a:rPr lang="tr-TR" dirty="0">
                <a:solidFill>
                  <a:srgbClr val="002060"/>
                </a:solidFill>
                <a:latin typeface="Comic Sans MS" pitchFamily="66" charset="0"/>
              </a:rPr>
              <a:t> kendini orada donarak öleceğine öylesine </a:t>
            </a:r>
          </a:p>
          <a:p>
            <a:r>
              <a:rPr lang="tr-TR" dirty="0">
                <a:solidFill>
                  <a:srgbClr val="002060"/>
                </a:solidFill>
                <a:latin typeface="Comic Sans MS" pitchFamily="66" charset="0"/>
              </a:rPr>
              <a:t>inandırmıştır ki bu inancı kendini gerçekleştiren bir </a:t>
            </a:r>
          </a:p>
          <a:p>
            <a:r>
              <a:rPr lang="tr-TR" dirty="0">
                <a:solidFill>
                  <a:srgbClr val="002060"/>
                </a:solidFill>
                <a:latin typeface="Comic Sans MS" pitchFamily="66" charset="0"/>
              </a:rPr>
              <a:t>kehanet olmuştur.</a:t>
            </a:r>
          </a:p>
        </p:txBody>
      </p:sp>
    </p:spTree>
    <p:extLst>
      <p:ext uri="{BB962C8B-B14F-4D97-AF65-F5344CB8AC3E}">
        <p14:creationId xmlns:p14="http://schemas.microsoft.com/office/powerpoint/2010/main" val="2386788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TotalTime>
  <Words>1406</Words>
  <Application>Microsoft Office PowerPoint</Application>
  <PresentationFormat>Ekran Gösterisi (4:3)</PresentationFormat>
  <Paragraphs>195</Paragraphs>
  <Slides>40</Slides>
  <Notes>2</Notes>
  <HiddenSlides>0</HiddenSlides>
  <MMClips>0</MMClips>
  <ScaleCrop>false</ScaleCrop>
  <HeadingPairs>
    <vt:vector size="8" baseType="variant">
      <vt:variant>
        <vt:lpstr>Kullanılan Yazı Tipleri</vt:lpstr>
      </vt:variant>
      <vt:variant>
        <vt:i4>10</vt:i4>
      </vt:variant>
      <vt:variant>
        <vt:lpstr>Tema</vt:lpstr>
      </vt:variant>
      <vt:variant>
        <vt:i4>1</vt:i4>
      </vt:variant>
      <vt:variant>
        <vt:lpstr>Eklenmiş OLE Hizmet Programları</vt:lpstr>
      </vt:variant>
      <vt:variant>
        <vt:i4>1</vt:i4>
      </vt:variant>
      <vt:variant>
        <vt:lpstr>Slayt Başlıkları</vt:lpstr>
      </vt:variant>
      <vt:variant>
        <vt:i4>40</vt:i4>
      </vt:variant>
    </vt:vector>
  </HeadingPairs>
  <TitlesOfParts>
    <vt:vector size="52" baseType="lpstr">
      <vt:lpstr>Arial</vt:lpstr>
      <vt:lpstr>Calibri</vt:lpstr>
      <vt:lpstr>Comic Sans MS</vt:lpstr>
      <vt:lpstr>Constantia</vt:lpstr>
      <vt:lpstr>Lucida Handwriting</vt:lpstr>
      <vt:lpstr>Monotype Corsiva</vt:lpstr>
      <vt:lpstr>Times New Roman</vt:lpstr>
      <vt:lpstr>Trebuchet MS</vt:lpstr>
      <vt:lpstr>Wingdings</vt:lpstr>
      <vt:lpstr>Wingdings 2</vt:lpstr>
      <vt:lpstr>Akış</vt:lpstr>
      <vt:lpstr>Klip</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EMRAH</dc:creator>
  <cp:lastModifiedBy>EMRAH BİLGİÇ</cp:lastModifiedBy>
  <cp:revision>52</cp:revision>
  <dcterms:modified xsi:type="dcterms:W3CDTF">2021-12-28T06:35:37Z</dcterms:modified>
</cp:coreProperties>
</file>